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2" r:id="rId1"/>
  </p:sldMasterIdLst>
  <p:notesMasterIdLst>
    <p:notesMasterId r:id="rId36"/>
  </p:notesMasterIdLst>
  <p:sldIdLst>
    <p:sldId id="256" r:id="rId2"/>
    <p:sldId id="260" r:id="rId3"/>
    <p:sldId id="258" r:id="rId4"/>
    <p:sldId id="293" r:id="rId5"/>
    <p:sldId id="261" r:id="rId6"/>
    <p:sldId id="266" r:id="rId7"/>
    <p:sldId id="285" r:id="rId8"/>
    <p:sldId id="262" r:id="rId9"/>
    <p:sldId id="263" r:id="rId10"/>
    <p:sldId id="264" r:id="rId11"/>
    <p:sldId id="296" r:id="rId12"/>
    <p:sldId id="297" r:id="rId13"/>
    <p:sldId id="298" r:id="rId14"/>
    <p:sldId id="299" r:id="rId15"/>
    <p:sldId id="300" r:id="rId16"/>
    <p:sldId id="271" r:id="rId17"/>
    <p:sldId id="284" r:id="rId18"/>
    <p:sldId id="278" r:id="rId19"/>
    <p:sldId id="277" r:id="rId20"/>
    <p:sldId id="276" r:id="rId21"/>
    <p:sldId id="280" r:id="rId22"/>
    <p:sldId id="281" r:id="rId23"/>
    <p:sldId id="282" r:id="rId24"/>
    <p:sldId id="295" r:id="rId25"/>
    <p:sldId id="288" r:id="rId26"/>
    <p:sldId id="268" r:id="rId27"/>
    <p:sldId id="269" r:id="rId28"/>
    <p:sldId id="294" r:id="rId29"/>
    <p:sldId id="270" r:id="rId30"/>
    <p:sldId id="287" r:id="rId31"/>
    <p:sldId id="275" r:id="rId32"/>
    <p:sldId id="274" r:id="rId33"/>
    <p:sldId id="257" r:id="rId34"/>
    <p:sldId id="28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snapToObjects="1">
      <p:cViewPr varScale="1">
        <p:scale>
          <a:sx n="124" d="100"/>
          <a:sy n="124" d="100"/>
        </p:scale>
        <p:origin x="64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013A4F-3EC3-EA4D-8F8E-5BB2F04E1C86}" type="datetimeFigureOut">
              <a:rPr lang="en-US" smtClean="0"/>
              <a:t>10/9/19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50CB86-9735-4545-8FEE-7F9DAE12FB21}" type="slidenum">
              <a:rPr lang="en-US" smtClean="0"/>
              <a:t>‹#›</a:t>
            </a:fld>
            <a:endParaRPr lang="en-US"/>
          </a:p>
        </p:txBody>
      </p:sp>
    </p:spTree>
    <p:extLst>
      <p:ext uri="{BB962C8B-B14F-4D97-AF65-F5344CB8AC3E}">
        <p14:creationId xmlns:p14="http://schemas.microsoft.com/office/powerpoint/2010/main" val="3846953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vetting numerus data sets from multiple sources, we looked at data from the Bee Informed Partnership . Bee Informed has survey results from 2016 to 2018, and will survey for 2019.</a:t>
            </a:r>
          </a:p>
          <a:p>
            <a:r>
              <a:rPr lang="en-US" dirty="0"/>
              <a:t>Sadly, the USDA has reported that due to budgetary constraints, they will no longer gather honey bee data in their agriculture survey.</a:t>
            </a:r>
          </a:p>
        </p:txBody>
      </p:sp>
      <p:sp>
        <p:nvSpPr>
          <p:cNvPr id="4" name="Slide Number Placeholder 3"/>
          <p:cNvSpPr>
            <a:spLocks noGrp="1"/>
          </p:cNvSpPr>
          <p:nvPr>
            <p:ph type="sldNum" sz="quarter" idx="5"/>
          </p:nvPr>
        </p:nvSpPr>
        <p:spPr/>
        <p:txBody>
          <a:bodyPr/>
          <a:lstStyle/>
          <a:p>
            <a:fld id="{3450CB86-9735-4545-8FEE-7F9DAE12FB21}" type="slidenum">
              <a:rPr lang="en-US" smtClean="0"/>
              <a:t>7</a:t>
            </a:fld>
            <a:endParaRPr lang="en-US"/>
          </a:p>
        </p:txBody>
      </p:sp>
    </p:spTree>
    <p:extLst>
      <p:ext uri="{BB962C8B-B14F-4D97-AF65-F5344CB8AC3E}">
        <p14:creationId xmlns:p14="http://schemas.microsoft.com/office/powerpoint/2010/main" val="876894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800" dirty="0"/>
              <a:t>Data is reported at a managed colony level and not on an individual level so we ‘re talking about anywhere  from 50k to 80k bees per hive https://</a:t>
            </a:r>
            <a:r>
              <a:rPr lang="en-US" sz="1800" dirty="0" err="1"/>
              <a:t>www.buzzaboutbees.net</a:t>
            </a:r>
            <a:r>
              <a:rPr lang="en-US" sz="1800" dirty="0"/>
              <a:t>/</a:t>
            </a:r>
            <a:r>
              <a:rPr lang="en-US" sz="1800" dirty="0" err="1"/>
              <a:t>honeybees.html</a:t>
            </a:r>
            <a:endParaRPr lang="en-US" sz="1800" dirty="0"/>
          </a:p>
          <a:p>
            <a:pPr lvl="1"/>
            <a:r>
              <a:rPr lang="en-US" dirty="0"/>
              <a:t>1 queen</a:t>
            </a:r>
          </a:p>
          <a:p>
            <a:pPr lvl="1"/>
            <a:r>
              <a:rPr lang="en-US" dirty="0"/>
              <a:t>50,000 workers </a:t>
            </a:r>
          </a:p>
          <a:p>
            <a:pPr lvl="1"/>
            <a:r>
              <a:rPr lang="en-US" dirty="0"/>
              <a:t>300 drones</a:t>
            </a:r>
          </a:p>
          <a:p>
            <a:pPr lvl="1"/>
            <a:r>
              <a:rPr lang="en-US" dirty="0"/>
              <a:t>9000 larvae </a:t>
            </a:r>
          </a:p>
          <a:p>
            <a:pPr lvl="1"/>
            <a:r>
              <a:rPr lang="en-US" dirty="0"/>
              <a:t>20,000 older larvae and pupae in sealed cells</a:t>
            </a:r>
          </a:p>
          <a:p>
            <a:pPr lvl="1"/>
            <a:r>
              <a:rPr lang="en-US" dirty="0"/>
              <a:t>6000 eggs </a:t>
            </a:r>
          </a:p>
          <a:p>
            <a:pPr lvl="1"/>
            <a:r>
              <a:rPr lang="en-US" dirty="0"/>
              <a:t>We’re also not talking about wild honey bees</a:t>
            </a:r>
          </a:p>
          <a:p>
            <a:r>
              <a:rPr lang="en-US" sz="1800" dirty="0"/>
              <a:t>2 data sets</a:t>
            </a:r>
          </a:p>
          <a:p>
            <a:pPr lvl="1"/>
            <a:r>
              <a:rPr lang="en-US" sz="1800" dirty="0"/>
              <a:t>2011-2014 as baseline with 50 states reporting</a:t>
            </a:r>
          </a:p>
          <a:p>
            <a:pPr lvl="1"/>
            <a:r>
              <a:rPr lang="en-US" sz="1800" dirty="0"/>
              <a:t>2014-2018 as primary focus with 45 states reporting – where we lost DC, Nevada, Rhode Island, New Hampshire, and Delaware – the dangers of using survey data, and </a:t>
            </a:r>
          </a:p>
          <a:p>
            <a:pPr lvl="1"/>
            <a:r>
              <a:rPr lang="en-US" sz="1800" dirty="0"/>
              <a:t>What about Alaska? </a:t>
            </a:r>
            <a:r>
              <a:rPr lang="en-US" sz="1200" b="0" i="0" kern="1200" dirty="0">
                <a:solidFill>
                  <a:schemeClr val="tx1"/>
                </a:solidFill>
                <a:effectLst/>
                <a:latin typeface="+mn-lt"/>
                <a:ea typeface="+mn-ea"/>
                <a:cs typeface="+mn-cs"/>
              </a:rPr>
              <a:t>More than nine million European </a:t>
            </a:r>
            <a:r>
              <a:rPr lang="en-US" sz="1200" b="1" i="0" kern="1200" dirty="0">
                <a:solidFill>
                  <a:schemeClr val="tx1"/>
                </a:solidFill>
                <a:effectLst/>
                <a:latin typeface="+mn-lt"/>
                <a:ea typeface="+mn-ea"/>
                <a:cs typeface="+mn-cs"/>
              </a:rPr>
              <a:t>Honey Bees</a:t>
            </a:r>
            <a:r>
              <a:rPr lang="en-US" sz="1200" b="0" i="0" kern="1200" dirty="0">
                <a:solidFill>
                  <a:schemeClr val="tx1"/>
                </a:solidFill>
                <a:effectLst/>
                <a:latin typeface="+mn-lt"/>
                <a:ea typeface="+mn-ea"/>
                <a:cs typeface="+mn-cs"/>
              </a:rPr>
              <a:t> are imported into </a:t>
            </a:r>
            <a:r>
              <a:rPr lang="en-US" sz="1200" b="1" i="0" kern="1200" dirty="0">
                <a:solidFill>
                  <a:schemeClr val="tx1"/>
                </a:solidFill>
                <a:effectLst/>
                <a:latin typeface="+mn-lt"/>
                <a:ea typeface="+mn-ea"/>
                <a:cs typeface="+mn-cs"/>
              </a:rPr>
              <a:t>Alaska</a:t>
            </a:r>
            <a:r>
              <a:rPr lang="en-US" sz="1200" b="0" i="0" kern="1200" dirty="0">
                <a:solidFill>
                  <a:schemeClr val="tx1"/>
                </a:solidFill>
                <a:effectLst/>
                <a:latin typeface="+mn-lt"/>
                <a:ea typeface="+mn-ea"/>
                <a:cs typeface="+mn-cs"/>
              </a:rPr>
              <a:t> each year for </a:t>
            </a:r>
            <a:r>
              <a:rPr lang="en-US" sz="1200" b="1" i="0" kern="1200" dirty="0">
                <a:solidFill>
                  <a:schemeClr val="tx1"/>
                </a:solidFill>
                <a:effectLst/>
                <a:latin typeface="+mn-lt"/>
                <a:ea typeface="+mn-ea"/>
                <a:cs typeface="+mn-cs"/>
              </a:rPr>
              <a:t>honey</a:t>
            </a:r>
            <a:r>
              <a:rPr lang="en-US" sz="1200" b="0" i="0" kern="1200" dirty="0">
                <a:solidFill>
                  <a:schemeClr val="tx1"/>
                </a:solidFill>
                <a:effectLst/>
                <a:latin typeface="+mn-lt"/>
                <a:ea typeface="+mn-ea"/>
                <a:cs typeface="+mn-cs"/>
              </a:rPr>
              <a:t> production. These </a:t>
            </a:r>
            <a:r>
              <a:rPr lang="en-US" sz="1200" b="1" i="0" kern="1200" dirty="0">
                <a:solidFill>
                  <a:schemeClr val="tx1"/>
                </a:solidFill>
                <a:effectLst/>
                <a:latin typeface="+mn-lt"/>
                <a:ea typeface="+mn-ea"/>
                <a:cs typeface="+mn-cs"/>
              </a:rPr>
              <a:t>bees</a:t>
            </a:r>
            <a:r>
              <a:rPr lang="en-US" sz="1200" b="0" i="0" kern="1200" dirty="0">
                <a:solidFill>
                  <a:schemeClr val="tx1"/>
                </a:solidFill>
                <a:effectLst/>
                <a:latin typeface="+mn-lt"/>
                <a:ea typeface="+mn-ea"/>
                <a:cs typeface="+mn-cs"/>
              </a:rPr>
              <a:t> play a significant role in pollinating </a:t>
            </a:r>
            <a:r>
              <a:rPr lang="en-US" sz="1200" b="1" i="0" kern="1200" dirty="0">
                <a:solidFill>
                  <a:schemeClr val="tx1"/>
                </a:solidFill>
                <a:effectLst/>
                <a:latin typeface="+mn-lt"/>
                <a:ea typeface="+mn-ea"/>
                <a:cs typeface="+mn-cs"/>
              </a:rPr>
              <a:t>Alaska's</a:t>
            </a:r>
            <a:r>
              <a:rPr lang="en-US" sz="1200" b="0" i="0" kern="1200" dirty="0">
                <a:solidFill>
                  <a:schemeClr val="tx1"/>
                </a:solidFill>
                <a:effectLst/>
                <a:latin typeface="+mn-lt"/>
                <a:ea typeface="+mn-ea"/>
                <a:cs typeface="+mn-cs"/>
              </a:rPr>
              <a:t> crops and wild lands. Most European </a:t>
            </a:r>
            <a:r>
              <a:rPr lang="en-US" sz="1200" b="1" i="0" kern="1200" dirty="0">
                <a:solidFill>
                  <a:schemeClr val="tx1"/>
                </a:solidFill>
                <a:effectLst/>
                <a:latin typeface="+mn-lt"/>
                <a:ea typeface="+mn-ea"/>
                <a:cs typeface="+mn-cs"/>
              </a:rPr>
              <a:t>Honey Bees</a:t>
            </a:r>
            <a:r>
              <a:rPr lang="en-US" sz="1200" b="0" i="0" kern="1200" dirty="0">
                <a:solidFill>
                  <a:schemeClr val="tx1"/>
                </a:solidFill>
                <a:effectLst/>
                <a:latin typeface="+mn-lt"/>
                <a:ea typeface="+mn-ea"/>
                <a:cs typeface="+mn-cs"/>
              </a:rPr>
              <a:t> cannot survive through </a:t>
            </a:r>
            <a:r>
              <a:rPr lang="en-US" sz="1200" b="1" i="0" kern="1200" dirty="0">
                <a:solidFill>
                  <a:schemeClr val="tx1"/>
                </a:solidFill>
                <a:effectLst/>
                <a:latin typeface="+mn-lt"/>
                <a:ea typeface="+mn-ea"/>
                <a:cs typeface="+mn-cs"/>
              </a:rPr>
              <a:t>Alaska's</a:t>
            </a:r>
            <a:r>
              <a:rPr lang="en-US" sz="1200" b="0" i="0" kern="1200" dirty="0">
                <a:solidFill>
                  <a:schemeClr val="tx1"/>
                </a:solidFill>
                <a:effectLst/>
                <a:latin typeface="+mn-lt"/>
                <a:ea typeface="+mn-ea"/>
                <a:cs typeface="+mn-cs"/>
              </a:rPr>
              <a:t> cold winters.</a:t>
            </a:r>
            <a:endParaRPr lang="en-US" sz="1800" dirty="0"/>
          </a:p>
          <a:p>
            <a:endParaRPr lang="en-US" dirty="0"/>
          </a:p>
        </p:txBody>
      </p:sp>
      <p:sp>
        <p:nvSpPr>
          <p:cNvPr id="4" name="Slide Number Placeholder 3"/>
          <p:cNvSpPr>
            <a:spLocks noGrp="1"/>
          </p:cNvSpPr>
          <p:nvPr>
            <p:ph type="sldNum" sz="quarter" idx="5"/>
          </p:nvPr>
        </p:nvSpPr>
        <p:spPr/>
        <p:txBody>
          <a:bodyPr/>
          <a:lstStyle/>
          <a:p>
            <a:fld id="{3450CB86-9735-4545-8FEE-7F9DAE12FB21}" type="slidenum">
              <a:rPr lang="en-US" smtClean="0"/>
              <a:t>8</a:t>
            </a:fld>
            <a:endParaRPr lang="en-US"/>
          </a:p>
        </p:txBody>
      </p:sp>
    </p:spTree>
    <p:extLst>
      <p:ext uri="{BB962C8B-B14F-4D97-AF65-F5344CB8AC3E}">
        <p14:creationId xmlns:p14="http://schemas.microsoft.com/office/powerpoint/2010/main" val="4197939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73463-2519-6E45-8923-0C5608836D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D60ADB-0038-6144-BAF5-7AAEA3BED8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3D05C30-9DDF-8947-AFF8-4561CD2A0BD2}"/>
              </a:ext>
            </a:extLst>
          </p:cNvPr>
          <p:cNvSpPr>
            <a:spLocks noGrp="1"/>
          </p:cNvSpPr>
          <p:nvPr>
            <p:ph type="dt" sz="half" idx="10"/>
          </p:nvPr>
        </p:nvSpPr>
        <p:spPr/>
        <p:txBody>
          <a:bodyPr/>
          <a:lstStyle/>
          <a:p>
            <a:fld id="{12800B6A-1AC5-2D4D-B2DC-F8B77067E4ED}" type="datetimeFigureOut">
              <a:rPr lang="en-US" smtClean="0"/>
              <a:t>10/9/19</a:t>
            </a:fld>
            <a:endParaRPr lang="en-US"/>
          </a:p>
        </p:txBody>
      </p:sp>
      <p:sp>
        <p:nvSpPr>
          <p:cNvPr id="5" name="Footer Placeholder 4">
            <a:extLst>
              <a:ext uri="{FF2B5EF4-FFF2-40B4-BE49-F238E27FC236}">
                <a16:creationId xmlns:a16="http://schemas.microsoft.com/office/drawing/2014/main" id="{4B59DA44-B92F-194B-82AC-D0E9956B06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66B6A5-D545-B249-B596-78F439FF88C8}"/>
              </a:ext>
            </a:extLst>
          </p:cNvPr>
          <p:cNvSpPr>
            <a:spLocks noGrp="1"/>
          </p:cNvSpPr>
          <p:nvPr>
            <p:ph type="sldNum" sz="quarter" idx="12"/>
          </p:nvPr>
        </p:nvSpPr>
        <p:spPr/>
        <p:txBody>
          <a:bodyPr/>
          <a:lstStyle/>
          <a:p>
            <a:fld id="{720A0EE6-F1B9-B947-A4C2-6BC037926B95}" type="slidenum">
              <a:rPr lang="en-US" smtClean="0"/>
              <a:t>‹#›</a:t>
            </a:fld>
            <a:endParaRPr lang="en-US"/>
          </a:p>
        </p:txBody>
      </p:sp>
    </p:spTree>
    <p:extLst>
      <p:ext uri="{BB962C8B-B14F-4D97-AF65-F5344CB8AC3E}">
        <p14:creationId xmlns:p14="http://schemas.microsoft.com/office/powerpoint/2010/main" val="119297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D184D-9B74-CC4B-A03A-CC3C4D428A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5D69EFF-3164-3844-A398-0E9F78C139A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70AC42-5ADB-3346-98E1-FA50B9558219}"/>
              </a:ext>
            </a:extLst>
          </p:cNvPr>
          <p:cNvSpPr>
            <a:spLocks noGrp="1"/>
          </p:cNvSpPr>
          <p:nvPr>
            <p:ph type="dt" sz="half" idx="10"/>
          </p:nvPr>
        </p:nvSpPr>
        <p:spPr/>
        <p:txBody>
          <a:bodyPr/>
          <a:lstStyle/>
          <a:p>
            <a:fld id="{12800B6A-1AC5-2D4D-B2DC-F8B77067E4ED}" type="datetimeFigureOut">
              <a:rPr lang="en-US" smtClean="0"/>
              <a:t>10/9/19</a:t>
            </a:fld>
            <a:endParaRPr lang="en-US"/>
          </a:p>
        </p:txBody>
      </p:sp>
      <p:sp>
        <p:nvSpPr>
          <p:cNvPr id="5" name="Footer Placeholder 4">
            <a:extLst>
              <a:ext uri="{FF2B5EF4-FFF2-40B4-BE49-F238E27FC236}">
                <a16:creationId xmlns:a16="http://schemas.microsoft.com/office/drawing/2014/main" id="{EF2E7017-0B78-2D4F-93D3-CDF00D2193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CFAE52-E906-3B4A-8A1A-712C4BD5BE73}"/>
              </a:ext>
            </a:extLst>
          </p:cNvPr>
          <p:cNvSpPr>
            <a:spLocks noGrp="1"/>
          </p:cNvSpPr>
          <p:nvPr>
            <p:ph type="sldNum" sz="quarter" idx="12"/>
          </p:nvPr>
        </p:nvSpPr>
        <p:spPr/>
        <p:txBody>
          <a:bodyPr/>
          <a:lstStyle/>
          <a:p>
            <a:fld id="{720A0EE6-F1B9-B947-A4C2-6BC037926B95}" type="slidenum">
              <a:rPr lang="en-US" smtClean="0"/>
              <a:t>‹#›</a:t>
            </a:fld>
            <a:endParaRPr lang="en-US"/>
          </a:p>
        </p:txBody>
      </p:sp>
    </p:spTree>
    <p:extLst>
      <p:ext uri="{BB962C8B-B14F-4D97-AF65-F5344CB8AC3E}">
        <p14:creationId xmlns:p14="http://schemas.microsoft.com/office/powerpoint/2010/main" val="2476734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6A5CFE-D77D-9C4F-916D-E1369125411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81789C-3F27-5C40-B6A5-0B33BE249F7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17072B-4CF5-8F40-8854-8E1BEAEB05EB}"/>
              </a:ext>
            </a:extLst>
          </p:cNvPr>
          <p:cNvSpPr>
            <a:spLocks noGrp="1"/>
          </p:cNvSpPr>
          <p:nvPr>
            <p:ph type="dt" sz="half" idx="10"/>
          </p:nvPr>
        </p:nvSpPr>
        <p:spPr/>
        <p:txBody>
          <a:bodyPr/>
          <a:lstStyle/>
          <a:p>
            <a:fld id="{12800B6A-1AC5-2D4D-B2DC-F8B77067E4ED}" type="datetimeFigureOut">
              <a:rPr lang="en-US" smtClean="0"/>
              <a:t>10/9/19</a:t>
            </a:fld>
            <a:endParaRPr lang="en-US"/>
          </a:p>
        </p:txBody>
      </p:sp>
      <p:sp>
        <p:nvSpPr>
          <p:cNvPr id="5" name="Footer Placeholder 4">
            <a:extLst>
              <a:ext uri="{FF2B5EF4-FFF2-40B4-BE49-F238E27FC236}">
                <a16:creationId xmlns:a16="http://schemas.microsoft.com/office/drawing/2014/main" id="{EADB3EE1-AD5C-764A-B349-91F769E61B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193856-E991-7444-A29B-9D526CB26D75}"/>
              </a:ext>
            </a:extLst>
          </p:cNvPr>
          <p:cNvSpPr>
            <a:spLocks noGrp="1"/>
          </p:cNvSpPr>
          <p:nvPr>
            <p:ph type="sldNum" sz="quarter" idx="12"/>
          </p:nvPr>
        </p:nvSpPr>
        <p:spPr/>
        <p:txBody>
          <a:bodyPr/>
          <a:lstStyle/>
          <a:p>
            <a:fld id="{720A0EE6-F1B9-B947-A4C2-6BC037926B95}" type="slidenum">
              <a:rPr lang="en-US" smtClean="0"/>
              <a:t>‹#›</a:t>
            </a:fld>
            <a:endParaRPr lang="en-US"/>
          </a:p>
        </p:txBody>
      </p:sp>
    </p:spTree>
    <p:extLst>
      <p:ext uri="{BB962C8B-B14F-4D97-AF65-F5344CB8AC3E}">
        <p14:creationId xmlns:p14="http://schemas.microsoft.com/office/powerpoint/2010/main" val="1471289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D6B00-595E-9046-9086-8136488881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04E692-3293-9A40-8C71-F3CE2A0CCF6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4446D1-C16B-1949-A3DE-CB867209D699}"/>
              </a:ext>
            </a:extLst>
          </p:cNvPr>
          <p:cNvSpPr>
            <a:spLocks noGrp="1"/>
          </p:cNvSpPr>
          <p:nvPr>
            <p:ph type="dt" sz="half" idx="10"/>
          </p:nvPr>
        </p:nvSpPr>
        <p:spPr/>
        <p:txBody>
          <a:bodyPr/>
          <a:lstStyle/>
          <a:p>
            <a:fld id="{12800B6A-1AC5-2D4D-B2DC-F8B77067E4ED}" type="datetimeFigureOut">
              <a:rPr lang="en-US" smtClean="0"/>
              <a:t>10/9/19</a:t>
            </a:fld>
            <a:endParaRPr lang="en-US"/>
          </a:p>
        </p:txBody>
      </p:sp>
      <p:sp>
        <p:nvSpPr>
          <p:cNvPr id="5" name="Footer Placeholder 4">
            <a:extLst>
              <a:ext uri="{FF2B5EF4-FFF2-40B4-BE49-F238E27FC236}">
                <a16:creationId xmlns:a16="http://schemas.microsoft.com/office/drawing/2014/main" id="{42619B72-0973-2F48-BA20-EF337A594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613E80-EB21-3C4F-9F7D-C64C943CDC29}"/>
              </a:ext>
            </a:extLst>
          </p:cNvPr>
          <p:cNvSpPr>
            <a:spLocks noGrp="1"/>
          </p:cNvSpPr>
          <p:nvPr>
            <p:ph type="sldNum" sz="quarter" idx="12"/>
          </p:nvPr>
        </p:nvSpPr>
        <p:spPr/>
        <p:txBody>
          <a:bodyPr/>
          <a:lstStyle/>
          <a:p>
            <a:fld id="{720A0EE6-F1B9-B947-A4C2-6BC037926B95}" type="slidenum">
              <a:rPr lang="en-US" smtClean="0"/>
              <a:t>‹#›</a:t>
            </a:fld>
            <a:endParaRPr lang="en-US"/>
          </a:p>
        </p:txBody>
      </p:sp>
    </p:spTree>
    <p:extLst>
      <p:ext uri="{BB962C8B-B14F-4D97-AF65-F5344CB8AC3E}">
        <p14:creationId xmlns:p14="http://schemas.microsoft.com/office/powerpoint/2010/main" val="3576217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6D6B3-057E-1241-A25B-FDD4E7A4E9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2CEB12C-806E-A64F-8F7E-CE61CEEC18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75BBD43-8294-A142-8051-3790F21D0590}"/>
              </a:ext>
            </a:extLst>
          </p:cNvPr>
          <p:cNvSpPr>
            <a:spLocks noGrp="1"/>
          </p:cNvSpPr>
          <p:nvPr>
            <p:ph type="dt" sz="half" idx="10"/>
          </p:nvPr>
        </p:nvSpPr>
        <p:spPr/>
        <p:txBody>
          <a:bodyPr/>
          <a:lstStyle/>
          <a:p>
            <a:fld id="{12800B6A-1AC5-2D4D-B2DC-F8B77067E4ED}" type="datetimeFigureOut">
              <a:rPr lang="en-US" smtClean="0"/>
              <a:t>10/9/19</a:t>
            </a:fld>
            <a:endParaRPr lang="en-US"/>
          </a:p>
        </p:txBody>
      </p:sp>
      <p:sp>
        <p:nvSpPr>
          <p:cNvPr id="5" name="Footer Placeholder 4">
            <a:extLst>
              <a:ext uri="{FF2B5EF4-FFF2-40B4-BE49-F238E27FC236}">
                <a16:creationId xmlns:a16="http://schemas.microsoft.com/office/drawing/2014/main" id="{EF3FE939-D0A3-D94A-AB72-29933BA3B3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9EEA91-35FA-8F4F-BF33-2EF2AB1C7920}"/>
              </a:ext>
            </a:extLst>
          </p:cNvPr>
          <p:cNvSpPr>
            <a:spLocks noGrp="1"/>
          </p:cNvSpPr>
          <p:nvPr>
            <p:ph type="sldNum" sz="quarter" idx="12"/>
          </p:nvPr>
        </p:nvSpPr>
        <p:spPr/>
        <p:txBody>
          <a:bodyPr/>
          <a:lstStyle/>
          <a:p>
            <a:fld id="{720A0EE6-F1B9-B947-A4C2-6BC037926B95}" type="slidenum">
              <a:rPr lang="en-US" smtClean="0"/>
              <a:t>‹#›</a:t>
            </a:fld>
            <a:endParaRPr lang="en-US"/>
          </a:p>
        </p:txBody>
      </p:sp>
    </p:spTree>
    <p:extLst>
      <p:ext uri="{BB962C8B-B14F-4D97-AF65-F5344CB8AC3E}">
        <p14:creationId xmlns:p14="http://schemas.microsoft.com/office/powerpoint/2010/main" val="207634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7FFED-3B1C-234F-8509-CDC313FCB0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84FDE5-0167-B141-A07F-66680FDE66B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1F6E889-F921-DA4B-A759-86DDC348AE8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82ADA0-7C0B-CF42-99C0-341C9B6A3F79}"/>
              </a:ext>
            </a:extLst>
          </p:cNvPr>
          <p:cNvSpPr>
            <a:spLocks noGrp="1"/>
          </p:cNvSpPr>
          <p:nvPr>
            <p:ph type="dt" sz="half" idx="10"/>
          </p:nvPr>
        </p:nvSpPr>
        <p:spPr/>
        <p:txBody>
          <a:bodyPr/>
          <a:lstStyle/>
          <a:p>
            <a:fld id="{12800B6A-1AC5-2D4D-B2DC-F8B77067E4ED}" type="datetimeFigureOut">
              <a:rPr lang="en-US" smtClean="0"/>
              <a:t>10/9/19</a:t>
            </a:fld>
            <a:endParaRPr lang="en-US"/>
          </a:p>
        </p:txBody>
      </p:sp>
      <p:sp>
        <p:nvSpPr>
          <p:cNvPr id="6" name="Footer Placeholder 5">
            <a:extLst>
              <a:ext uri="{FF2B5EF4-FFF2-40B4-BE49-F238E27FC236}">
                <a16:creationId xmlns:a16="http://schemas.microsoft.com/office/drawing/2014/main" id="{F369A4DE-70CB-4540-BA91-70895F59D0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4A0FD5-9313-BB47-9055-5CA300DAAD3A}"/>
              </a:ext>
            </a:extLst>
          </p:cNvPr>
          <p:cNvSpPr>
            <a:spLocks noGrp="1"/>
          </p:cNvSpPr>
          <p:nvPr>
            <p:ph type="sldNum" sz="quarter" idx="12"/>
          </p:nvPr>
        </p:nvSpPr>
        <p:spPr/>
        <p:txBody>
          <a:bodyPr/>
          <a:lstStyle/>
          <a:p>
            <a:fld id="{720A0EE6-F1B9-B947-A4C2-6BC037926B95}" type="slidenum">
              <a:rPr lang="en-US" smtClean="0"/>
              <a:t>‹#›</a:t>
            </a:fld>
            <a:endParaRPr lang="en-US"/>
          </a:p>
        </p:txBody>
      </p:sp>
    </p:spTree>
    <p:extLst>
      <p:ext uri="{BB962C8B-B14F-4D97-AF65-F5344CB8AC3E}">
        <p14:creationId xmlns:p14="http://schemas.microsoft.com/office/powerpoint/2010/main" val="2503950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4F193-DA3F-8149-837E-5140F9B61A3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2D72E06-FFF3-B44C-8C95-B6968C9677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DEEA3BE-3B4A-9043-BC69-827C2A7704C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C18F1D7-D2AD-C04E-BCC4-D1482B209D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18DF4EE-C61A-5B4B-91F1-BF475357248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6B64AA-D5FA-4847-8BE6-CCDC233FBD97}"/>
              </a:ext>
            </a:extLst>
          </p:cNvPr>
          <p:cNvSpPr>
            <a:spLocks noGrp="1"/>
          </p:cNvSpPr>
          <p:nvPr>
            <p:ph type="dt" sz="half" idx="10"/>
          </p:nvPr>
        </p:nvSpPr>
        <p:spPr/>
        <p:txBody>
          <a:bodyPr/>
          <a:lstStyle/>
          <a:p>
            <a:fld id="{12800B6A-1AC5-2D4D-B2DC-F8B77067E4ED}" type="datetimeFigureOut">
              <a:rPr lang="en-US" smtClean="0"/>
              <a:t>10/9/19</a:t>
            </a:fld>
            <a:endParaRPr lang="en-US"/>
          </a:p>
        </p:txBody>
      </p:sp>
      <p:sp>
        <p:nvSpPr>
          <p:cNvPr id="8" name="Footer Placeholder 7">
            <a:extLst>
              <a:ext uri="{FF2B5EF4-FFF2-40B4-BE49-F238E27FC236}">
                <a16:creationId xmlns:a16="http://schemas.microsoft.com/office/drawing/2014/main" id="{5AF1D529-284A-9E4F-B7C7-F54A22757B6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C86B88-84DB-EE4F-A838-1E7D6EAA75C2}"/>
              </a:ext>
            </a:extLst>
          </p:cNvPr>
          <p:cNvSpPr>
            <a:spLocks noGrp="1"/>
          </p:cNvSpPr>
          <p:nvPr>
            <p:ph type="sldNum" sz="quarter" idx="12"/>
          </p:nvPr>
        </p:nvSpPr>
        <p:spPr/>
        <p:txBody>
          <a:bodyPr/>
          <a:lstStyle/>
          <a:p>
            <a:fld id="{720A0EE6-F1B9-B947-A4C2-6BC037926B95}" type="slidenum">
              <a:rPr lang="en-US" smtClean="0"/>
              <a:t>‹#›</a:t>
            </a:fld>
            <a:endParaRPr lang="en-US"/>
          </a:p>
        </p:txBody>
      </p:sp>
    </p:spTree>
    <p:extLst>
      <p:ext uri="{BB962C8B-B14F-4D97-AF65-F5344CB8AC3E}">
        <p14:creationId xmlns:p14="http://schemas.microsoft.com/office/powerpoint/2010/main" val="437484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BADC3-D142-F141-A330-C05113F0CE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9652F5D-CF1E-BE41-8AC3-B1094479DE63}"/>
              </a:ext>
            </a:extLst>
          </p:cNvPr>
          <p:cNvSpPr>
            <a:spLocks noGrp="1"/>
          </p:cNvSpPr>
          <p:nvPr>
            <p:ph type="dt" sz="half" idx="10"/>
          </p:nvPr>
        </p:nvSpPr>
        <p:spPr/>
        <p:txBody>
          <a:bodyPr/>
          <a:lstStyle/>
          <a:p>
            <a:fld id="{12800B6A-1AC5-2D4D-B2DC-F8B77067E4ED}" type="datetimeFigureOut">
              <a:rPr lang="en-US" smtClean="0"/>
              <a:t>10/9/19</a:t>
            </a:fld>
            <a:endParaRPr lang="en-US"/>
          </a:p>
        </p:txBody>
      </p:sp>
      <p:sp>
        <p:nvSpPr>
          <p:cNvPr id="4" name="Footer Placeholder 3">
            <a:extLst>
              <a:ext uri="{FF2B5EF4-FFF2-40B4-BE49-F238E27FC236}">
                <a16:creationId xmlns:a16="http://schemas.microsoft.com/office/drawing/2014/main" id="{2D8405B7-5CFA-CA4F-AF00-F4E466156E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F5A66A-DA04-3940-BB0B-144DD66651A0}"/>
              </a:ext>
            </a:extLst>
          </p:cNvPr>
          <p:cNvSpPr>
            <a:spLocks noGrp="1"/>
          </p:cNvSpPr>
          <p:nvPr>
            <p:ph type="sldNum" sz="quarter" idx="12"/>
          </p:nvPr>
        </p:nvSpPr>
        <p:spPr/>
        <p:txBody>
          <a:bodyPr/>
          <a:lstStyle/>
          <a:p>
            <a:fld id="{720A0EE6-F1B9-B947-A4C2-6BC037926B95}" type="slidenum">
              <a:rPr lang="en-US" smtClean="0"/>
              <a:t>‹#›</a:t>
            </a:fld>
            <a:endParaRPr lang="en-US"/>
          </a:p>
        </p:txBody>
      </p:sp>
    </p:spTree>
    <p:extLst>
      <p:ext uri="{BB962C8B-B14F-4D97-AF65-F5344CB8AC3E}">
        <p14:creationId xmlns:p14="http://schemas.microsoft.com/office/powerpoint/2010/main" val="956747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AFA150-1105-E94F-89BE-CE97E5EBE9F2}"/>
              </a:ext>
            </a:extLst>
          </p:cNvPr>
          <p:cNvSpPr>
            <a:spLocks noGrp="1"/>
          </p:cNvSpPr>
          <p:nvPr>
            <p:ph type="dt" sz="half" idx="10"/>
          </p:nvPr>
        </p:nvSpPr>
        <p:spPr/>
        <p:txBody>
          <a:bodyPr/>
          <a:lstStyle/>
          <a:p>
            <a:fld id="{12800B6A-1AC5-2D4D-B2DC-F8B77067E4ED}" type="datetimeFigureOut">
              <a:rPr lang="en-US" smtClean="0"/>
              <a:t>10/9/19</a:t>
            </a:fld>
            <a:endParaRPr lang="en-US"/>
          </a:p>
        </p:txBody>
      </p:sp>
      <p:sp>
        <p:nvSpPr>
          <p:cNvPr id="3" name="Footer Placeholder 2">
            <a:extLst>
              <a:ext uri="{FF2B5EF4-FFF2-40B4-BE49-F238E27FC236}">
                <a16:creationId xmlns:a16="http://schemas.microsoft.com/office/drawing/2014/main" id="{0DF17940-E4BA-3343-A2D8-6BC225BAFA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3170F2F-10C1-834B-85BA-EDAF8697F177}"/>
              </a:ext>
            </a:extLst>
          </p:cNvPr>
          <p:cNvSpPr>
            <a:spLocks noGrp="1"/>
          </p:cNvSpPr>
          <p:nvPr>
            <p:ph type="sldNum" sz="quarter" idx="12"/>
          </p:nvPr>
        </p:nvSpPr>
        <p:spPr/>
        <p:txBody>
          <a:bodyPr/>
          <a:lstStyle/>
          <a:p>
            <a:fld id="{720A0EE6-F1B9-B947-A4C2-6BC037926B95}" type="slidenum">
              <a:rPr lang="en-US" smtClean="0"/>
              <a:t>‹#›</a:t>
            </a:fld>
            <a:endParaRPr lang="en-US"/>
          </a:p>
        </p:txBody>
      </p:sp>
    </p:spTree>
    <p:extLst>
      <p:ext uri="{BB962C8B-B14F-4D97-AF65-F5344CB8AC3E}">
        <p14:creationId xmlns:p14="http://schemas.microsoft.com/office/powerpoint/2010/main" val="2054323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D1D63-54AF-6B46-B809-939C87AEFA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0E5B204-F7E7-004F-B2F0-217FA81DD3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87078A6-F8E4-E14F-BE77-B5C04756BF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412A0A3-329A-954E-8648-DA3D8DE8ABFF}"/>
              </a:ext>
            </a:extLst>
          </p:cNvPr>
          <p:cNvSpPr>
            <a:spLocks noGrp="1"/>
          </p:cNvSpPr>
          <p:nvPr>
            <p:ph type="dt" sz="half" idx="10"/>
          </p:nvPr>
        </p:nvSpPr>
        <p:spPr/>
        <p:txBody>
          <a:bodyPr/>
          <a:lstStyle/>
          <a:p>
            <a:fld id="{12800B6A-1AC5-2D4D-B2DC-F8B77067E4ED}" type="datetimeFigureOut">
              <a:rPr lang="en-US" smtClean="0"/>
              <a:t>10/9/19</a:t>
            </a:fld>
            <a:endParaRPr lang="en-US"/>
          </a:p>
        </p:txBody>
      </p:sp>
      <p:sp>
        <p:nvSpPr>
          <p:cNvPr id="6" name="Footer Placeholder 5">
            <a:extLst>
              <a:ext uri="{FF2B5EF4-FFF2-40B4-BE49-F238E27FC236}">
                <a16:creationId xmlns:a16="http://schemas.microsoft.com/office/drawing/2014/main" id="{0E85DA9C-3C44-A74A-AB51-34D35609C1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4F3DF4-8D99-254B-B5FD-790B56C91FA7}"/>
              </a:ext>
            </a:extLst>
          </p:cNvPr>
          <p:cNvSpPr>
            <a:spLocks noGrp="1"/>
          </p:cNvSpPr>
          <p:nvPr>
            <p:ph type="sldNum" sz="quarter" idx="12"/>
          </p:nvPr>
        </p:nvSpPr>
        <p:spPr/>
        <p:txBody>
          <a:bodyPr/>
          <a:lstStyle/>
          <a:p>
            <a:fld id="{720A0EE6-F1B9-B947-A4C2-6BC037926B95}" type="slidenum">
              <a:rPr lang="en-US" smtClean="0"/>
              <a:t>‹#›</a:t>
            </a:fld>
            <a:endParaRPr lang="en-US"/>
          </a:p>
        </p:txBody>
      </p:sp>
    </p:spTree>
    <p:extLst>
      <p:ext uri="{BB962C8B-B14F-4D97-AF65-F5344CB8AC3E}">
        <p14:creationId xmlns:p14="http://schemas.microsoft.com/office/powerpoint/2010/main" val="3098787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D2530-9EAD-304C-95B8-042CD0A8DC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C2F078-CCF8-094A-B60F-238D5B6DEC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F56E92-68EF-A842-93A3-ED9CF6C8B5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97650F-C834-884D-A31C-11B3E3BF4EAF}"/>
              </a:ext>
            </a:extLst>
          </p:cNvPr>
          <p:cNvSpPr>
            <a:spLocks noGrp="1"/>
          </p:cNvSpPr>
          <p:nvPr>
            <p:ph type="dt" sz="half" idx="10"/>
          </p:nvPr>
        </p:nvSpPr>
        <p:spPr/>
        <p:txBody>
          <a:bodyPr/>
          <a:lstStyle/>
          <a:p>
            <a:fld id="{12800B6A-1AC5-2D4D-B2DC-F8B77067E4ED}" type="datetimeFigureOut">
              <a:rPr lang="en-US" smtClean="0"/>
              <a:t>10/9/19</a:t>
            </a:fld>
            <a:endParaRPr lang="en-US"/>
          </a:p>
        </p:txBody>
      </p:sp>
      <p:sp>
        <p:nvSpPr>
          <p:cNvPr id="6" name="Footer Placeholder 5">
            <a:extLst>
              <a:ext uri="{FF2B5EF4-FFF2-40B4-BE49-F238E27FC236}">
                <a16:creationId xmlns:a16="http://schemas.microsoft.com/office/drawing/2014/main" id="{239080AF-D104-2A47-843B-25B7C50F671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4CA76C0-7E78-424B-B34F-0F094620BA54}"/>
              </a:ext>
            </a:extLst>
          </p:cNvPr>
          <p:cNvSpPr>
            <a:spLocks noGrp="1"/>
          </p:cNvSpPr>
          <p:nvPr>
            <p:ph type="sldNum" sz="quarter" idx="12"/>
          </p:nvPr>
        </p:nvSpPr>
        <p:spPr/>
        <p:txBody>
          <a:bodyPr/>
          <a:lstStyle/>
          <a:p>
            <a:fld id="{720A0EE6-F1B9-B947-A4C2-6BC037926B95}" type="slidenum">
              <a:rPr lang="en-US" smtClean="0"/>
              <a:t>‹#›</a:t>
            </a:fld>
            <a:endParaRPr lang="en-US"/>
          </a:p>
        </p:txBody>
      </p:sp>
    </p:spTree>
    <p:extLst>
      <p:ext uri="{BB962C8B-B14F-4D97-AF65-F5344CB8AC3E}">
        <p14:creationId xmlns:p14="http://schemas.microsoft.com/office/powerpoint/2010/main" val="19151097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8003B9-E951-C347-BEA8-6C7FE6733C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301E76A-D83D-A44B-89D1-A582361D23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33F0A9-FAF5-3A4A-BE30-7353E1E02B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800B6A-1AC5-2D4D-B2DC-F8B77067E4ED}" type="datetimeFigureOut">
              <a:rPr lang="en-US" smtClean="0"/>
              <a:t>10/9/19</a:t>
            </a:fld>
            <a:endParaRPr lang="en-US"/>
          </a:p>
        </p:txBody>
      </p:sp>
      <p:sp>
        <p:nvSpPr>
          <p:cNvPr id="5" name="Footer Placeholder 4">
            <a:extLst>
              <a:ext uri="{FF2B5EF4-FFF2-40B4-BE49-F238E27FC236}">
                <a16:creationId xmlns:a16="http://schemas.microsoft.com/office/drawing/2014/main" id="{AD235655-20D9-6941-9961-33F15C428E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0A470C-82D9-C844-9435-3FD4C88211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0A0EE6-F1B9-B947-A4C2-6BC037926B95}" type="slidenum">
              <a:rPr lang="en-US" smtClean="0"/>
              <a:t>‹#›</a:t>
            </a:fld>
            <a:endParaRPr lang="en-US"/>
          </a:p>
        </p:txBody>
      </p:sp>
    </p:spTree>
    <p:extLst>
      <p:ext uri="{BB962C8B-B14F-4D97-AF65-F5344CB8AC3E}">
        <p14:creationId xmlns:p14="http://schemas.microsoft.com/office/powerpoint/2010/main" val="31906488"/>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os-bees.org/situation/" TargetMode="External"/><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nass.usda.gov/Surveys/Guide_to_NASS_Surveys/Bee_and_Honey/" TargetMode="External"/><Relationship Id="rId2" Type="http://schemas.openxmlformats.org/officeDocument/2006/relationships/hyperlink" Target="https://beeinformed.org/donate/" TargetMode="External"/><Relationship Id="rId1" Type="http://schemas.openxmlformats.org/officeDocument/2006/relationships/slideLayout" Target="../slideLayouts/slideLayout2.xml"/><Relationship Id="rId5" Type="http://schemas.openxmlformats.org/officeDocument/2006/relationships/hyperlink" Target="https://www.osbeehives.com/" TargetMode="External"/><Relationship Id="rId4" Type="http://schemas.openxmlformats.org/officeDocument/2006/relationships/hyperlink" Target="https://www.usda.gov/contact-us"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hyperlink" Target="http://www.scientificamerican.com/media/promo/upload/QueenBee_final.jpg" TargetMode="External"/><Relationship Id="rId2" Type="http://schemas.openxmlformats.org/officeDocument/2006/relationships/hyperlink" Target="http://articles.latimes.com/2007/jun/10/science/la-sci-bees10jun10" TargetMode="External"/><Relationship Id="rId1" Type="http://schemas.openxmlformats.org/officeDocument/2006/relationships/slideLayout" Target="../slideLayouts/slideLayout2.xml"/><Relationship Id="rId4" Type="http://schemas.openxmlformats.org/officeDocument/2006/relationships/hyperlink" Target="https://www.revealnews.org/article/everything-you-wanted-to-know-about-the-bee-die-off/"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beeinformed.or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americanbeejournal.com/beekeeping-by-the-numbers-2/"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4000"/>
            <a:lum/>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9A2AE-5BBC-4B4A-8C94-13618589DA96}"/>
              </a:ext>
            </a:extLst>
          </p:cNvPr>
          <p:cNvSpPr>
            <a:spLocks noGrp="1"/>
          </p:cNvSpPr>
          <p:nvPr>
            <p:ph type="ctrTitle"/>
          </p:nvPr>
        </p:nvSpPr>
        <p:spPr/>
        <p:txBody>
          <a:bodyPr>
            <a:normAutofit fontScale="90000"/>
          </a:bodyPr>
          <a:lstStyle/>
          <a:p>
            <a:r>
              <a:rPr lang="en-US" dirty="0"/>
              <a:t>Correlation Between Decrease in Bee Colony/Bee Population and Factors Related to Rising Industrialization</a:t>
            </a:r>
          </a:p>
        </p:txBody>
      </p:sp>
      <p:sp>
        <p:nvSpPr>
          <p:cNvPr id="3" name="Subtitle 2">
            <a:extLst>
              <a:ext uri="{FF2B5EF4-FFF2-40B4-BE49-F238E27FC236}">
                <a16:creationId xmlns:a16="http://schemas.microsoft.com/office/drawing/2014/main" id="{00EAA34A-5D90-184A-9DE3-5AD68CDDA9B9}"/>
              </a:ext>
            </a:extLst>
          </p:cNvPr>
          <p:cNvSpPr>
            <a:spLocks noGrp="1"/>
          </p:cNvSpPr>
          <p:nvPr>
            <p:ph type="subTitle" idx="1"/>
          </p:nvPr>
        </p:nvSpPr>
        <p:spPr/>
        <p:txBody>
          <a:bodyPr>
            <a:normAutofit lnSpcReduction="10000"/>
          </a:bodyPr>
          <a:lstStyle/>
          <a:p>
            <a:r>
              <a:rPr lang="en-US" dirty="0"/>
              <a:t>If we die, we’re taking you with us</a:t>
            </a:r>
            <a:endParaRPr lang="en-US" b="0" dirty="0">
              <a:effectLst/>
            </a:endParaRPr>
          </a:p>
          <a:p>
            <a:r>
              <a:rPr lang="en-US" b="1" dirty="0"/>
              <a:t>The Bees</a:t>
            </a:r>
            <a:endParaRPr lang="en-US" b="0" dirty="0">
              <a:effectLst/>
            </a:endParaRPr>
          </a:p>
          <a:p>
            <a:br>
              <a:rPr lang="en-US" dirty="0"/>
            </a:br>
            <a:endParaRPr lang="en-US" dirty="0"/>
          </a:p>
        </p:txBody>
      </p:sp>
    </p:spTree>
    <p:extLst>
      <p:ext uri="{BB962C8B-B14F-4D97-AF65-F5344CB8AC3E}">
        <p14:creationId xmlns:p14="http://schemas.microsoft.com/office/powerpoint/2010/main" val="3322912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F55FFF17-D3D5-4F58-BA56-54EA901CE0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390FD91-119F-014F-9DF2-88836DEBD801}"/>
              </a:ext>
            </a:extLst>
          </p:cNvPr>
          <p:cNvSpPr>
            <a:spLocks noGrp="1"/>
          </p:cNvSpPr>
          <p:nvPr>
            <p:ph type="title"/>
          </p:nvPr>
        </p:nvSpPr>
        <p:spPr>
          <a:xfrm>
            <a:off x="804673" y="1409700"/>
            <a:ext cx="4152900" cy="2809875"/>
          </a:xfrm>
        </p:spPr>
        <p:txBody>
          <a:bodyPr vert="horz" lIns="91440" tIns="45720" rIns="91440" bIns="45720" rtlCol="0" anchor="b">
            <a:normAutofit/>
          </a:bodyPr>
          <a:lstStyle/>
          <a:p>
            <a:r>
              <a:rPr lang="en-US" sz="4600" kern="1200">
                <a:solidFill>
                  <a:schemeClr val="bg1">
                    <a:lumMod val="85000"/>
                    <a:lumOff val="15000"/>
                  </a:schemeClr>
                </a:solidFill>
                <a:latin typeface="+mj-lt"/>
                <a:ea typeface="+mj-ea"/>
                <a:cs typeface="+mj-cs"/>
              </a:rPr>
              <a:t>Bees and the Human Factor – Sherwin Macalintal</a:t>
            </a:r>
          </a:p>
        </p:txBody>
      </p:sp>
      <p:pic>
        <p:nvPicPr>
          <p:cNvPr id="5" name="Content Placeholder 4">
            <a:extLst>
              <a:ext uri="{FF2B5EF4-FFF2-40B4-BE49-F238E27FC236}">
                <a16:creationId xmlns:a16="http://schemas.microsoft.com/office/drawing/2014/main" id="{E587399E-1A4C-9E48-B13D-8B4051C4DEE5}"/>
              </a:ext>
            </a:extLst>
          </p:cNvPr>
          <p:cNvPicPr>
            <a:picLocks noGrp="1" noChangeAspect="1"/>
          </p:cNvPicPr>
          <p:nvPr>
            <p:ph idx="1"/>
          </p:nvPr>
        </p:nvPicPr>
        <p:blipFill rotWithShape="1">
          <a:blip r:embed="rId2"/>
          <a:srcRect l="16295"/>
          <a:stretch/>
        </p:blipFill>
        <p:spPr>
          <a:xfrm>
            <a:off x="6828827" y="2059697"/>
            <a:ext cx="4448774" cy="2986255"/>
          </a:xfrm>
          <a:prstGeom prst="rect">
            <a:avLst/>
          </a:prstGeom>
        </p:spPr>
      </p:pic>
    </p:spTree>
    <p:extLst>
      <p:ext uri="{BB962C8B-B14F-4D97-AF65-F5344CB8AC3E}">
        <p14:creationId xmlns:p14="http://schemas.microsoft.com/office/powerpoint/2010/main" val="4133246964"/>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social media post&#10;&#10;Description automatically generated">
            <a:extLst>
              <a:ext uri="{FF2B5EF4-FFF2-40B4-BE49-F238E27FC236}">
                <a16:creationId xmlns:a16="http://schemas.microsoft.com/office/drawing/2014/main" id="{6E6C69B1-1407-3340-B3E9-BEB7B310A1A3}"/>
              </a:ext>
            </a:extLst>
          </p:cNvPr>
          <p:cNvPicPr>
            <a:picLocks noChangeAspect="1"/>
          </p:cNvPicPr>
          <p:nvPr/>
        </p:nvPicPr>
        <p:blipFill>
          <a:blip r:embed="rId2"/>
          <a:stretch>
            <a:fillRect/>
          </a:stretch>
        </p:blipFill>
        <p:spPr>
          <a:xfrm>
            <a:off x="172124" y="3178454"/>
            <a:ext cx="10156637" cy="3046991"/>
          </a:xfrm>
          <a:prstGeom prst="rect">
            <a:avLst/>
          </a:prstGeom>
        </p:spPr>
      </p:pic>
      <p:sp>
        <p:nvSpPr>
          <p:cNvPr id="2" name="Title 1">
            <a:extLst>
              <a:ext uri="{FF2B5EF4-FFF2-40B4-BE49-F238E27FC236}">
                <a16:creationId xmlns:a16="http://schemas.microsoft.com/office/drawing/2014/main" id="{65496039-58AC-1C4B-8820-C56E835858B2}"/>
              </a:ext>
            </a:extLst>
          </p:cNvPr>
          <p:cNvSpPr>
            <a:spLocks noGrp="1"/>
          </p:cNvSpPr>
          <p:nvPr>
            <p:ph type="title"/>
          </p:nvPr>
        </p:nvSpPr>
        <p:spPr>
          <a:xfrm>
            <a:off x="932475" y="632555"/>
            <a:ext cx="6242221" cy="2545899"/>
          </a:xfrm>
        </p:spPr>
        <p:txBody>
          <a:bodyPr/>
          <a:lstStyle/>
          <a:p>
            <a:r>
              <a:rPr lang="en-US" dirty="0"/>
              <a:t>Top 5 States based on Total Loss of Bee Colonies</a:t>
            </a:r>
          </a:p>
        </p:txBody>
      </p:sp>
      <p:pic>
        <p:nvPicPr>
          <p:cNvPr id="10" name="Picture 9" descr="A close up of a map&#10;&#10;Description automatically generated">
            <a:extLst>
              <a:ext uri="{FF2B5EF4-FFF2-40B4-BE49-F238E27FC236}">
                <a16:creationId xmlns:a16="http://schemas.microsoft.com/office/drawing/2014/main" id="{A8506BDB-5810-F243-8E72-84B687965F43}"/>
              </a:ext>
            </a:extLst>
          </p:cNvPr>
          <p:cNvPicPr>
            <a:picLocks noChangeAspect="1"/>
          </p:cNvPicPr>
          <p:nvPr/>
        </p:nvPicPr>
        <p:blipFill>
          <a:blip r:embed="rId3"/>
          <a:stretch>
            <a:fillRect/>
          </a:stretch>
        </p:blipFill>
        <p:spPr>
          <a:xfrm>
            <a:off x="7621513" y="632555"/>
            <a:ext cx="4570487" cy="3046991"/>
          </a:xfrm>
          <a:prstGeom prst="rect">
            <a:avLst/>
          </a:prstGeom>
        </p:spPr>
      </p:pic>
    </p:spTree>
    <p:extLst>
      <p:ext uri="{BB962C8B-B14F-4D97-AF65-F5344CB8AC3E}">
        <p14:creationId xmlns:p14="http://schemas.microsoft.com/office/powerpoint/2010/main" val="2693313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6B8EBBF-1753-4B49-BD2B-326CD6BCB9A4}"/>
              </a:ext>
            </a:extLst>
          </p:cNvPr>
          <p:cNvSpPr txBox="1">
            <a:spLocks/>
          </p:cNvSpPr>
          <p:nvPr/>
        </p:nvSpPr>
        <p:spPr>
          <a:xfrm>
            <a:off x="609600" y="379412"/>
            <a:ext cx="7279482" cy="116363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t>Top 5 States on Lost Bee Colonies</a:t>
            </a:r>
          </a:p>
          <a:p>
            <a:pPr algn="l"/>
            <a:r>
              <a:rPr lang="en-US" sz="3600" dirty="0"/>
              <a:t>vs. Population</a:t>
            </a:r>
          </a:p>
        </p:txBody>
      </p:sp>
      <p:pic>
        <p:nvPicPr>
          <p:cNvPr id="14" name="Picture 13" descr="A close up of a map&#10;&#10;Description automatically generated">
            <a:extLst>
              <a:ext uri="{FF2B5EF4-FFF2-40B4-BE49-F238E27FC236}">
                <a16:creationId xmlns:a16="http://schemas.microsoft.com/office/drawing/2014/main" id="{539765F4-A0F5-F44F-90FF-A1DB22C1D9A8}"/>
              </a:ext>
            </a:extLst>
          </p:cNvPr>
          <p:cNvPicPr>
            <a:picLocks noChangeAspect="1"/>
          </p:cNvPicPr>
          <p:nvPr/>
        </p:nvPicPr>
        <p:blipFill>
          <a:blip r:embed="rId2"/>
          <a:stretch>
            <a:fillRect/>
          </a:stretch>
        </p:blipFill>
        <p:spPr>
          <a:xfrm>
            <a:off x="7224108" y="3429000"/>
            <a:ext cx="4701192" cy="3134128"/>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D995E647-0558-6B48-B321-6B4983433C41}"/>
              </a:ext>
            </a:extLst>
          </p:cNvPr>
          <p:cNvPicPr>
            <a:picLocks noChangeAspect="1"/>
          </p:cNvPicPr>
          <p:nvPr/>
        </p:nvPicPr>
        <p:blipFill>
          <a:blip r:embed="rId3"/>
          <a:stretch>
            <a:fillRect/>
          </a:stretch>
        </p:blipFill>
        <p:spPr>
          <a:xfrm>
            <a:off x="7224107" y="294872"/>
            <a:ext cx="4701192" cy="3134128"/>
          </a:xfrm>
          <a:prstGeom prst="rect">
            <a:avLst/>
          </a:prstGeom>
        </p:spPr>
      </p:pic>
      <p:pic>
        <p:nvPicPr>
          <p:cNvPr id="17" name="Picture 16" descr="A close up of a map&#10;&#10;Description automatically generated">
            <a:extLst>
              <a:ext uri="{FF2B5EF4-FFF2-40B4-BE49-F238E27FC236}">
                <a16:creationId xmlns:a16="http://schemas.microsoft.com/office/drawing/2014/main" id="{74ADB293-440B-7E4A-83AA-968391573B14}"/>
              </a:ext>
            </a:extLst>
          </p:cNvPr>
          <p:cNvPicPr>
            <a:picLocks noChangeAspect="1"/>
          </p:cNvPicPr>
          <p:nvPr/>
        </p:nvPicPr>
        <p:blipFill>
          <a:blip r:embed="rId4"/>
          <a:stretch>
            <a:fillRect/>
          </a:stretch>
        </p:blipFill>
        <p:spPr>
          <a:xfrm>
            <a:off x="397407" y="1700162"/>
            <a:ext cx="6826702" cy="4551134"/>
          </a:xfrm>
          <a:prstGeom prst="rect">
            <a:avLst/>
          </a:prstGeom>
        </p:spPr>
      </p:pic>
    </p:spTree>
    <p:extLst>
      <p:ext uri="{BB962C8B-B14F-4D97-AF65-F5344CB8AC3E}">
        <p14:creationId xmlns:p14="http://schemas.microsoft.com/office/powerpoint/2010/main" val="3437887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B7507-74F0-714F-AEC6-C4527B220AFA}"/>
              </a:ext>
            </a:extLst>
          </p:cNvPr>
          <p:cNvSpPr>
            <a:spLocks noGrp="1"/>
          </p:cNvSpPr>
          <p:nvPr>
            <p:ph type="title"/>
          </p:nvPr>
        </p:nvSpPr>
        <p:spPr>
          <a:xfrm>
            <a:off x="838200" y="365125"/>
            <a:ext cx="10515600" cy="1438961"/>
          </a:xfrm>
        </p:spPr>
        <p:txBody>
          <a:bodyPr/>
          <a:lstStyle/>
          <a:p>
            <a:r>
              <a:rPr lang="en-US" dirty="0"/>
              <a:t>Top 5 States on Population</a:t>
            </a:r>
            <a:br>
              <a:rPr lang="en-US" dirty="0"/>
            </a:br>
            <a:r>
              <a:rPr lang="en-US" dirty="0"/>
              <a:t>vs. Lost Bee Colonies</a:t>
            </a:r>
          </a:p>
        </p:txBody>
      </p:sp>
      <p:pic>
        <p:nvPicPr>
          <p:cNvPr id="10" name="Picture 9" descr="A close up of a map&#10;&#10;Description automatically generated">
            <a:extLst>
              <a:ext uri="{FF2B5EF4-FFF2-40B4-BE49-F238E27FC236}">
                <a16:creationId xmlns:a16="http://schemas.microsoft.com/office/drawing/2014/main" id="{645688F1-5DB5-F04E-8AB2-F807112F2575}"/>
              </a:ext>
            </a:extLst>
          </p:cNvPr>
          <p:cNvPicPr>
            <a:picLocks noChangeAspect="1"/>
          </p:cNvPicPr>
          <p:nvPr/>
        </p:nvPicPr>
        <p:blipFill>
          <a:blip r:embed="rId2"/>
          <a:stretch>
            <a:fillRect/>
          </a:stretch>
        </p:blipFill>
        <p:spPr>
          <a:xfrm>
            <a:off x="319082" y="2241245"/>
            <a:ext cx="5741198" cy="3827465"/>
          </a:xfrm>
          <a:prstGeom prst="rect">
            <a:avLst/>
          </a:prstGeom>
        </p:spPr>
      </p:pic>
      <p:pic>
        <p:nvPicPr>
          <p:cNvPr id="12" name="Picture 11" descr="A screenshot of a map&#10;&#10;Description automatically generated">
            <a:extLst>
              <a:ext uri="{FF2B5EF4-FFF2-40B4-BE49-F238E27FC236}">
                <a16:creationId xmlns:a16="http://schemas.microsoft.com/office/drawing/2014/main" id="{B261438A-E30B-8547-B4C2-9A30912DB70C}"/>
              </a:ext>
            </a:extLst>
          </p:cNvPr>
          <p:cNvPicPr>
            <a:picLocks noChangeAspect="1"/>
          </p:cNvPicPr>
          <p:nvPr/>
        </p:nvPicPr>
        <p:blipFill>
          <a:blip r:embed="rId3"/>
          <a:stretch>
            <a:fillRect/>
          </a:stretch>
        </p:blipFill>
        <p:spPr>
          <a:xfrm>
            <a:off x="6060280" y="2241245"/>
            <a:ext cx="5741198" cy="3827465"/>
          </a:xfrm>
          <a:prstGeom prst="rect">
            <a:avLst/>
          </a:prstGeom>
        </p:spPr>
      </p:pic>
    </p:spTree>
    <p:extLst>
      <p:ext uri="{BB962C8B-B14F-4D97-AF65-F5344CB8AC3E}">
        <p14:creationId xmlns:p14="http://schemas.microsoft.com/office/powerpoint/2010/main" val="81062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B7507-74F0-714F-AEC6-C4527B220AFA}"/>
              </a:ext>
            </a:extLst>
          </p:cNvPr>
          <p:cNvSpPr>
            <a:spLocks noGrp="1"/>
          </p:cNvSpPr>
          <p:nvPr>
            <p:ph type="title"/>
          </p:nvPr>
        </p:nvSpPr>
        <p:spPr>
          <a:xfrm>
            <a:off x="912340" y="525763"/>
            <a:ext cx="5760308" cy="2625210"/>
          </a:xfrm>
        </p:spPr>
        <p:txBody>
          <a:bodyPr/>
          <a:lstStyle/>
          <a:p>
            <a:r>
              <a:rPr lang="en-US" dirty="0"/>
              <a:t>Top 5 States on Population Density</a:t>
            </a:r>
            <a:br>
              <a:rPr lang="en-US" dirty="0"/>
            </a:br>
            <a:r>
              <a:rPr lang="en-US" dirty="0"/>
              <a:t>vs. Lost Bee Colonies</a:t>
            </a:r>
          </a:p>
        </p:txBody>
      </p:sp>
      <p:pic>
        <p:nvPicPr>
          <p:cNvPr id="19" name="Picture 18" descr="A screenshot of a social media post&#10;&#10;Description automatically generated">
            <a:extLst>
              <a:ext uri="{FF2B5EF4-FFF2-40B4-BE49-F238E27FC236}">
                <a16:creationId xmlns:a16="http://schemas.microsoft.com/office/drawing/2014/main" id="{08CFE552-B01C-3241-8C24-26A82A9D427B}"/>
              </a:ext>
            </a:extLst>
          </p:cNvPr>
          <p:cNvPicPr>
            <a:picLocks noChangeAspect="1"/>
          </p:cNvPicPr>
          <p:nvPr/>
        </p:nvPicPr>
        <p:blipFill>
          <a:blip r:embed="rId2"/>
          <a:stretch>
            <a:fillRect/>
          </a:stretch>
        </p:blipFill>
        <p:spPr>
          <a:xfrm>
            <a:off x="-1" y="3429000"/>
            <a:ext cx="9677457" cy="2903237"/>
          </a:xfrm>
          <a:prstGeom prst="rect">
            <a:avLst/>
          </a:prstGeom>
        </p:spPr>
      </p:pic>
      <p:pic>
        <p:nvPicPr>
          <p:cNvPr id="9" name="Picture 8">
            <a:extLst>
              <a:ext uri="{FF2B5EF4-FFF2-40B4-BE49-F238E27FC236}">
                <a16:creationId xmlns:a16="http://schemas.microsoft.com/office/drawing/2014/main" id="{DF919D60-C519-0B45-B970-F0355A4595BA}"/>
              </a:ext>
            </a:extLst>
          </p:cNvPr>
          <p:cNvPicPr>
            <a:picLocks noChangeAspect="1"/>
          </p:cNvPicPr>
          <p:nvPr/>
        </p:nvPicPr>
        <p:blipFill>
          <a:blip r:embed="rId3"/>
          <a:stretch>
            <a:fillRect/>
          </a:stretch>
        </p:blipFill>
        <p:spPr>
          <a:xfrm>
            <a:off x="7335796" y="829620"/>
            <a:ext cx="4856204" cy="3237469"/>
          </a:xfrm>
          <a:prstGeom prst="rect">
            <a:avLst/>
          </a:prstGeom>
        </p:spPr>
      </p:pic>
    </p:spTree>
    <p:extLst>
      <p:ext uri="{BB962C8B-B14F-4D97-AF65-F5344CB8AC3E}">
        <p14:creationId xmlns:p14="http://schemas.microsoft.com/office/powerpoint/2010/main" val="2194374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B7507-74F0-714F-AEC6-C4527B220AFA}"/>
              </a:ext>
            </a:extLst>
          </p:cNvPr>
          <p:cNvSpPr>
            <a:spLocks noGrp="1"/>
          </p:cNvSpPr>
          <p:nvPr>
            <p:ph type="title"/>
          </p:nvPr>
        </p:nvSpPr>
        <p:spPr>
          <a:xfrm>
            <a:off x="838200" y="365125"/>
            <a:ext cx="10515600" cy="1438961"/>
          </a:xfrm>
        </p:spPr>
        <p:txBody>
          <a:bodyPr/>
          <a:lstStyle/>
          <a:p>
            <a:r>
              <a:rPr lang="en-US" dirty="0"/>
              <a:t>Top 5 States on Population Density</a:t>
            </a:r>
            <a:br>
              <a:rPr lang="en-US" dirty="0"/>
            </a:br>
            <a:r>
              <a:rPr lang="en-US" dirty="0"/>
              <a:t>vs. Lost Bee Colonies</a:t>
            </a:r>
          </a:p>
        </p:txBody>
      </p:sp>
      <p:pic>
        <p:nvPicPr>
          <p:cNvPr id="9" name="Picture 8">
            <a:extLst>
              <a:ext uri="{FF2B5EF4-FFF2-40B4-BE49-F238E27FC236}">
                <a16:creationId xmlns:a16="http://schemas.microsoft.com/office/drawing/2014/main" id="{DF919D60-C519-0B45-B970-F0355A4595BA}"/>
              </a:ext>
            </a:extLst>
          </p:cNvPr>
          <p:cNvPicPr>
            <a:picLocks noChangeAspect="1"/>
          </p:cNvPicPr>
          <p:nvPr/>
        </p:nvPicPr>
        <p:blipFill>
          <a:blip r:embed="rId2"/>
          <a:stretch>
            <a:fillRect/>
          </a:stretch>
        </p:blipFill>
        <p:spPr>
          <a:xfrm>
            <a:off x="609600" y="2285615"/>
            <a:ext cx="5486400" cy="3657600"/>
          </a:xfrm>
          <a:prstGeom prst="rect">
            <a:avLst/>
          </a:prstGeom>
        </p:spPr>
      </p:pic>
      <p:pic>
        <p:nvPicPr>
          <p:cNvPr id="11" name="Picture 10" descr="A close up of a map&#10;&#10;Description automatically generated">
            <a:extLst>
              <a:ext uri="{FF2B5EF4-FFF2-40B4-BE49-F238E27FC236}">
                <a16:creationId xmlns:a16="http://schemas.microsoft.com/office/drawing/2014/main" id="{9B0B5CB7-EED9-1644-B8BD-235F10867F44}"/>
              </a:ext>
            </a:extLst>
          </p:cNvPr>
          <p:cNvPicPr>
            <a:picLocks noChangeAspect="1"/>
          </p:cNvPicPr>
          <p:nvPr/>
        </p:nvPicPr>
        <p:blipFill>
          <a:blip r:embed="rId3"/>
          <a:stretch>
            <a:fillRect/>
          </a:stretch>
        </p:blipFill>
        <p:spPr>
          <a:xfrm>
            <a:off x="6096000" y="2285615"/>
            <a:ext cx="5486400" cy="3657600"/>
          </a:xfrm>
          <a:prstGeom prst="rect">
            <a:avLst/>
          </a:prstGeom>
        </p:spPr>
      </p:pic>
      <p:sp>
        <p:nvSpPr>
          <p:cNvPr id="12" name="TextBox 11">
            <a:extLst>
              <a:ext uri="{FF2B5EF4-FFF2-40B4-BE49-F238E27FC236}">
                <a16:creationId xmlns:a16="http://schemas.microsoft.com/office/drawing/2014/main" id="{99AC40C8-4F1F-5042-9E9D-378B032A7418}"/>
              </a:ext>
            </a:extLst>
          </p:cNvPr>
          <p:cNvSpPr txBox="1"/>
          <p:nvPr/>
        </p:nvSpPr>
        <p:spPr>
          <a:xfrm>
            <a:off x="6776909" y="6116967"/>
            <a:ext cx="4329113" cy="307777"/>
          </a:xfrm>
          <a:prstGeom prst="rect">
            <a:avLst/>
          </a:prstGeom>
          <a:noFill/>
        </p:spPr>
        <p:txBody>
          <a:bodyPr wrap="square" rtlCol="0">
            <a:spAutoFit/>
          </a:bodyPr>
          <a:lstStyle/>
          <a:p>
            <a:r>
              <a:rPr lang="en-US" sz="1400" dirty="0">
                <a:solidFill>
                  <a:schemeClr val="accent1"/>
                </a:solidFill>
              </a:rPr>
              <a:t>Note: RI does not have records of Lost Bee Colonies</a:t>
            </a:r>
          </a:p>
        </p:txBody>
      </p:sp>
    </p:spTree>
    <p:extLst>
      <p:ext uri="{BB962C8B-B14F-4D97-AF65-F5344CB8AC3E}">
        <p14:creationId xmlns:p14="http://schemas.microsoft.com/office/powerpoint/2010/main" val="2317720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FAE60-3E93-8B43-9203-ECB8715A00BE}"/>
              </a:ext>
            </a:extLst>
          </p:cNvPr>
          <p:cNvSpPr>
            <a:spLocks noGrp="1"/>
          </p:cNvSpPr>
          <p:nvPr>
            <p:ph type="title"/>
          </p:nvPr>
        </p:nvSpPr>
        <p:spPr/>
        <p:txBody>
          <a:bodyPr/>
          <a:lstStyle/>
          <a:p>
            <a:r>
              <a:rPr lang="en-US" dirty="0"/>
              <a:t>Bees and Human Population Density</a:t>
            </a:r>
          </a:p>
        </p:txBody>
      </p:sp>
      <p:sp>
        <p:nvSpPr>
          <p:cNvPr id="3" name="Content Placeholder 2">
            <a:extLst>
              <a:ext uri="{FF2B5EF4-FFF2-40B4-BE49-F238E27FC236}">
                <a16:creationId xmlns:a16="http://schemas.microsoft.com/office/drawing/2014/main" id="{15C35AD3-9404-3D4C-A0EA-4BBBBA2DF354}"/>
              </a:ext>
            </a:extLst>
          </p:cNvPr>
          <p:cNvSpPr>
            <a:spLocks noGrp="1"/>
          </p:cNvSpPr>
          <p:nvPr>
            <p:ph idx="1"/>
          </p:nvPr>
        </p:nvSpPr>
        <p:spPr/>
        <p:txBody>
          <a:bodyPr/>
          <a:lstStyle/>
          <a:p>
            <a:pPr marL="0" indent="0">
              <a:buNone/>
            </a:pPr>
            <a:endParaRPr lang="en-US" dirty="0"/>
          </a:p>
          <a:p>
            <a:pPr marL="0" indent="0">
              <a:buNone/>
            </a:pPr>
            <a:r>
              <a:rPr lang="en-US" dirty="0"/>
              <a:t>Using independent T-test:</a:t>
            </a:r>
          </a:p>
          <a:p>
            <a:pPr marL="0" indent="0">
              <a:buNone/>
            </a:pPr>
            <a:r>
              <a:rPr lang="en-US" dirty="0"/>
              <a:t>Top 20 states vs. bottom 20 states by population density</a:t>
            </a:r>
          </a:p>
          <a:p>
            <a:pPr marL="0" indent="0">
              <a:buNone/>
            </a:pPr>
            <a:endParaRPr lang="en-US" dirty="0"/>
          </a:p>
          <a:p>
            <a:pPr marL="0" indent="0">
              <a:buNone/>
            </a:pPr>
            <a:r>
              <a:rPr lang="en-US" dirty="0"/>
              <a:t>p-value = 3.21009902995104e-05</a:t>
            </a:r>
          </a:p>
          <a:p>
            <a:pPr marL="0" indent="0">
              <a:buNone/>
            </a:pPr>
            <a:r>
              <a:rPr lang="en-US" dirty="0"/>
              <a:t>Since this p &lt; 0.05,</a:t>
            </a:r>
          </a:p>
          <a:p>
            <a:pPr marL="0" indent="0">
              <a:buNone/>
            </a:pPr>
            <a:r>
              <a:rPr lang="en-US" dirty="0"/>
              <a:t>the difference in the means is significant</a:t>
            </a:r>
          </a:p>
        </p:txBody>
      </p:sp>
    </p:spTree>
    <p:extLst>
      <p:ext uri="{BB962C8B-B14F-4D97-AF65-F5344CB8AC3E}">
        <p14:creationId xmlns:p14="http://schemas.microsoft.com/office/powerpoint/2010/main" val="460385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7DC274C-6386-E649-AFFF-28D4DD940964}"/>
              </a:ext>
            </a:extLst>
          </p:cNvPr>
          <p:cNvPicPr>
            <a:picLocks noGrp="1" noChangeAspect="1"/>
          </p:cNvPicPr>
          <p:nvPr>
            <p:ph idx="1"/>
          </p:nvPr>
        </p:nvPicPr>
        <p:blipFill rotWithShape="1">
          <a:blip r:embed="rId2"/>
          <a:srcRect l="4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1390FD91-119F-014F-9DF2-88836DEBD801}"/>
              </a:ext>
            </a:extLst>
          </p:cNvPr>
          <p:cNvSpPr>
            <a:spLocks noGrp="1"/>
          </p:cNvSpPr>
          <p:nvPr>
            <p:ph type="title"/>
          </p:nvPr>
        </p:nvSpPr>
        <p:spPr>
          <a:xfrm>
            <a:off x="640080" y="640080"/>
            <a:ext cx="2752354" cy="2709275"/>
          </a:xfrm>
          <a:prstGeom prst="ellipse">
            <a:avLst/>
          </a:prstGeom>
          <a:solidFill>
            <a:srgbClr val="231815"/>
          </a:solidFill>
          <a:ln w="174625" cmpd="thinThick">
            <a:solidFill>
              <a:srgbClr val="231815"/>
            </a:solidFill>
          </a:ln>
        </p:spPr>
        <p:txBody>
          <a:bodyPr vert="horz" lIns="91440" tIns="45720" rIns="91440" bIns="45720" rtlCol="0" anchor="ctr">
            <a:normAutofit/>
          </a:bodyPr>
          <a:lstStyle/>
          <a:p>
            <a:pPr algn="ctr"/>
            <a:r>
              <a:rPr lang="en-US" sz="2800" dirty="0">
                <a:solidFill>
                  <a:srgbClr val="FFFFFF"/>
                </a:solidFill>
              </a:rPr>
              <a:t>Bees and Weather – Marcel Walker</a:t>
            </a:r>
          </a:p>
        </p:txBody>
      </p:sp>
    </p:spTree>
    <p:extLst>
      <p:ext uri="{BB962C8B-B14F-4D97-AF65-F5344CB8AC3E}">
        <p14:creationId xmlns:p14="http://schemas.microsoft.com/office/powerpoint/2010/main" val="3523937705"/>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8CD17-A60A-4067-90B6-832857B585A2}"/>
              </a:ext>
            </a:extLst>
          </p:cNvPr>
          <p:cNvSpPr>
            <a:spLocks noGrp="1"/>
          </p:cNvSpPr>
          <p:nvPr>
            <p:ph type="title"/>
          </p:nvPr>
        </p:nvSpPr>
        <p:spPr/>
        <p:txBody>
          <a:bodyPr/>
          <a:lstStyle/>
          <a:p>
            <a:r>
              <a:rPr lang="en-US" dirty="0"/>
              <a:t>Comparison of hot and cold environments touching water- similar survival rate</a:t>
            </a:r>
          </a:p>
        </p:txBody>
      </p:sp>
      <p:sp>
        <p:nvSpPr>
          <p:cNvPr id="3" name="Text Placeholder 2">
            <a:extLst>
              <a:ext uri="{FF2B5EF4-FFF2-40B4-BE49-F238E27FC236}">
                <a16:creationId xmlns:a16="http://schemas.microsoft.com/office/drawing/2014/main" id="{8881A60F-4751-4760-A763-7E5312449327}"/>
              </a:ext>
            </a:extLst>
          </p:cNvPr>
          <p:cNvSpPr>
            <a:spLocks noGrp="1"/>
          </p:cNvSpPr>
          <p:nvPr>
            <p:ph type="body" idx="1"/>
          </p:nvPr>
        </p:nvSpPr>
        <p:spPr/>
        <p:txBody>
          <a:bodyPr/>
          <a:lstStyle/>
          <a:p>
            <a:r>
              <a:rPr lang="en-US" dirty="0"/>
              <a:t>East North Central – Cold touching water</a:t>
            </a:r>
          </a:p>
        </p:txBody>
      </p:sp>
      <p:sp>
        <p:nvSpPr>
          <p:cNvPr id="5" name="Text Placeholder 4">
            <a:extLst>
              <a:ext uri="{FF2B5EF4-FFF2-40B4-BE49-F238E27FC236}">
                <a16:creationId xmlns:a16="http://schemas.microsoft.com/office/drawing/2014/main" id="{1CA3A3C5-5781-43C2-8EE2-30A0938AC98E}"/>
              </a:ext>
            </a:extLst>
          </p:cNvPr>
          <p:cNvSpPr>
            <a:spLocks noGrp="1"/>
          </p:cNvSpPr>
          <p:nvPr>
            <p:ph type="body" sz="quarter" idx="3"/>
          </p:nvPr>
        </p:nvSpPr>
        <p:spPr/>
        <p:txBody>
          <a:bodyPr/>
          <a:lstStyle/>
          <a:p>
            <a:r>
              <a:rPr lang="en-US" dirty="0"/>
              <a:t>East South Central – Hot touching water </a:t>
            </a:r>
          </a:p>
        </p:txBody>
      </p:sp>
      <p:sp>
        <p:nvSpPr>
          <p:cNvPr id="6" name="Content Placeholder 5">
            <a:extLst>
              <a:ext uri="{FF2B5EF4-FFF2-40B4-BE49-F238E27FC236}">
                <a16:creationId xmlns:a16="http://schemas.microsoft.com/office/drawing/2014/main" id="{F249776C-E62D-4FC3-A612-0C140B000C0C}"/>
              </a:ext>
            </a:extLst>
          </p:cNvPr>
          <p:cNvSpPr>
            <a:spLocks noGrp="1"/>
          </p:cNvSpPr>
          <p:nvPr>
            <p:ph sz="quarter" idx="4"/>
          </p:nvPr>
        </p:nvSpPr>
        <p:spPr>
          <a:xfrm>
            <a:off x="12493488" y="5201892"/>
            <a:ext cx="5183188" cy="3684588"/>
          </a:xfrm>
        </p:spPr>
        <p:txBody>
          <a:bodyPr/>
          <a:lstStyle/>
          <a:p>
            <a:endParaRPr lang="en-US" dirty="0"/>
          </a:p>
        </p:txBody>
      </p:sp>
      <p:sp>
        <p:nvSpPr>
          <p:cNvPr id="7" name="Rectangle 2">
            <a:extLst>
              <a:ext uri="{FF2B5EF4-FFF2-40B4-BE49-F238E27FC236}">
                <a16:creationId xmlns:a16="http://schemas.microsoft.com/office/drawing/2014/main" id="{6AC73284-6166-4220-855C-0E01FD7BD2B7}"/>
              </a:ext>
            </a:extLst>
          </p:cNvPr>
          <p:cNvSpPr>
            <a:spLocks noChangeArrowheads="1"/>
          </p:cNvSpPr>
          <p:nvPr/>
        </p:nvSpPr>
        <p:spPr bwMode="auto">
          <a:xfrm>
            <a:off x="6321288" y="269681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East South Central</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073" name="Picture 7">
            <a:extLst>
              <a:ext uri="{FF2B5EF4-FFF2-40B4-BE49-F238E27FC236}">
                <a16:creationId xmlns:a16="http://schemas.microsoft.com/office/drawing/2014/main" id="{2BC8B259-F474-4F62-82D0-C63009473E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1288" y="3154017"/>
            <a:ext cx="4171950" cy="24955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a:extLst>
              <a:ext uri="{FF2B5EF4-FFF2-40B4-BE49-F238E27FC236}">
                <a16:creationId xmlns:a16="http://schemas.microsoft.com/office/drawing/2014/main" id="{5E58BF56-7C8B-458A-879C-DC0EB9100CC2}"/>
              </a:ext>
            </a:extLst>
          </p:cNvPr>
          <p:cNvSpPr>
            <a:spLocks noChangeArrowheads="1"/>
          </p:cNvSpPr>
          <p:nvPr/>
        </p:nvSpPr>
        <p:spPr bwMode="auto">
          <a:xfrm>
            <a:off x="993913" y="272221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East North Central</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075" name="Picture 3">
            <a:extLst>
              <a:ext uri="{FF2B5EF4-FFF2-40B4-BE49-F238E27FC236}">
                <a16:creationId xmlns:a16="http://schemas.microsoft.com/office/drawing/2014/main" id="{6EFDEADB-E563-4D4A-84FB-1B164F841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913" y="3179417"/>
            <a:ext cx="4038600" cy="247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2269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56F-AE45-45C2-B1F3-8394C30F5917}"/>
              </a:ext>
            </a:extLst>
          </p:cNvPr>
          <p:cNvSpPr>
            <a:spLocks noGrp="1"/>
          </p:cNvSpPr>
          <p:nvPr>
            <p:ph type="title"/>
          </p:nvPr>
        </p:nvSpPr>
        <p:spPr/>
        <p:txBody>
          <a:bodyPr/>
          <a:lstStyle/>
          <a:p>
            <a:r>
              <a:rPr lang="en-US" dirty="0"/>
              <a:t>Comparison on mountain and green states- 2x higher survival rate in the hot region</a:t>
            </a:r>
          </a:p>
        </p:txBody>
      </p:sp>
      <p:sp>
        <p:nvSpPr>
          <p:cNvPr id="3" name="Text Placeholder 2">
            <a:extLst>
              <a:ext uri="{FF2B5EF4-FFF2-40B4-BE49-F238E27FC236}">
                <a16:creationId xmlns:a16="http://schemas.microsoft.com/office/drawing/2014/main" id="{6F2D73CF-8DCB-49AA-ACA1-EE3AF0F8B7EB}"/>
              </a:ext>
            </a:extLst>
          </p:cNvPr>
          <p:cNvSpPr>
            <a:spLocks noGrp="1"/>
          </p:cNvSpPr>
          <p:nvPr>
            <p:ph type="body" idx="1"/>
          </p:nvPr>
        </p:nvSpPr>
        <p:spPr/>
        <p:txBody>
          <a:bodyPr/>
          <a:lstStyle/>
          <a:p>
            <a:r>
              <a:rPr lang="en-US" dirty="0"/>
              <a:t>Mountain- cold not touching the ocean</a:t>
            </a:r>
          </a:p>
        </p:txBody>
      </p:sp>
      <p:sp>
        <p:nvSpPr>
          <p:cNvPr id="5" name="Text Placeholder 4">
            <a:extLst>
              <a:ext uri="{FF2B5EF4-FFF2-40B4-BE49-F238E27FC236}">
                <a16:creationId xmlns:a16="http://schemas.microsoft.com/office/drawing/2014/main" id="{3C6D4ED5-DAA7-4D25-A637-D3214F950F6D}"/>
              </a:ext>
            </a:extLst>
          </p:cNvPr>
          <p:cNvSpPr>
            <a:spLocks noGrp="1"/>
          </p:cNvSpPr>
          <p:nvPr>
            <p:ph type="body" sz="quarter" idx="3"/>
          </p:nvPr>
        </p:nvSpPr>
        <p:spPr/>
        <p:txBody>
          <a:bodyPr/>
          <a:lstStyle/>
          <a:p>
            <a:r>
              <a:rPr lang="en-US" dirty="0"/>
              <a:t>West Central South Region – Hot touching the ocean</a:t>
            </a:r>
          </a:p>
        </p:txBody>
      </p:sp>
      <p:sp>
        <p:nvSpPr>
          <p:cNvPr id="6" name="Content Placeholder 5">
            <a:extLst>
              <a:ext uri="{FF2B5EF4-FFF2-40B4-BE49-F238E27FC236}">
                <a16:creationId xmlns:a16="http://schemas.microsoft.com/office/drawing/2014/main" id="{0B9E45C5-CEB6-4467-90A3-8B14CA3CEC27}"/>
              </a:ext>
            </a:extLst>
          </p:cNvPr>
          <p:cNvSpPr>
            <a:spLocks noGrp="1"/>
          </p:cNvSpPr>
          <p:nvPr>
            <p:ph sz="quarter" idx="4"/>
          </p:nvPr>
        </p:nvSpPr>
        <p:spPr>
          <a:xfrm>
            <a:off x="12500113" y="5301284"/>
            <a:ext cx="5183188" cy="3684588"/>
          </a:xfrm>
        </p:spPr>
        <p:txBody>
          <a:bodyPr/>
          <a:lstStyle/>
          <a:p>
            <a:endParaRPr lang="en-US" dirty="0"/>
          </a:p>
        </p:txBody>
      </p:sp>
      <p:sp>
        <p:nvSpPr>
          <p:cNvPr id="7" name="Rectangle 2">
            <a:extLst>
              <a:ext uri="{FF2B5EF4-FFF2-40B4-BE49-F238E27FC236}">
                <a16:creationId xmlns:a16="http://schemas.microsoft.com/office/drawing/2014/main" id="{6A8BDC74-7B86-4EC2-A06A-688B5C963613}"/>
              </a:ext>
            </a:extLst>
          </p:cNvPr>
          <p:cNvSpPr>
            <a:spLocks noChangeArrowheads="1"/>
          </p:cNvSpPr>
          <p:nvPr/>
        </p:nvSpPr>
        <p:spPr bwMode="auto">
          <a:xfrm>
            <a:off x="6327913" y="279620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West Central South</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049" name="Picture 9">
            <a:extLst>
              <a:ext uri="{FF2B5EF4-FFF2-40B4-BE49-F238E27FC236}">
                <a16:creationId xmlns:a16="http://schemas.microsoft.com/office/drawing/2014/main" id="{3FEB2796-E9C1-41AD-B4D7-AB8C11FBAB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7913" y="3253409"/>
            <a:ext cx="4318000" cy="24892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a:extLst>
              <a:ext uri="{FF2B5EF4-FFF2-40B4-BE49-F238E27FC236}">
                <a16:creationId xmlns:a16="http://schemas.microsoft.com/office/drawing/2014/main" id="{7270DD57-EE69-4D9B-9BC1-8D02BCF1E02C}"/>
              </a:ext>
            </a:extLst>
          </p:cNvPr>
          <p:cNvSpPr>
            <a:spLocks noChangeArrowheads="1"/>
          </p:cNvSpPr>
          <p:nvPr/>
        </p:nvSpPr>
        <p:spPr bwMode="auto">
          <a:xfrm>
            <a:off x="1027043" y="269019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Mountain</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051" name="Picture 6">
            <a:extLst>
              <a:ext uri="{FF2B5EF4-FFF2-40B4-BE49-F238E27FC236}">
                <a16:creationId xmlns:a16="http://schemas.microsoft.com/office/drawing/2014/main" id="{B6E9A8F9-23BC-470D-9BF7-15C250064B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7043" y="3147391"/>
            <a:ext cx="4368800" cy="252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0702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15">
            <a:extLst>
              <a:ext uri="{FF2B5EF4-FFF2-40B4-BE49-F238E27FC236}">
                <a16:creationId xmlns:a16="http://schemas.microsoft.com/office/drawing/2014/main" id="{9425D4AB-CD98-4DD6-9398-3C8961DE0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69" y="0"/>
            <a:ext cx="755293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17">
            <a:extLst>
              <a:ext uri="{FF2B5EF4-FFF2-40B4-BE49-F238E27FC236}">
                <a16:creationId xmlns:a16="http://schemas.microsoft.com/office/drawing/2014/main" id="{97818316-E7CB-4E73-AF79-E9CAB873E7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F653B99-84D0-A14C-AC1E-0F926CD2DED0}"/>
              </a:ext>
            </a:extLst>
          </p:cNvPr>
          <p:cNvSpPr>
            <a:spLocks noGrp="1"/>
          </p:cNvSpPr>
          <p:nvPr>
            <p:ph type="title"/>
          </p:nvPr>
        </p:nvSpPr>
        <p:spPr>
          <a:xfrm>
            <a:off x="496439" y="2848465"/>
            <a:ext cx="4133690" cy="1454051"/>
          </a:xfrm>
        </p:spPr>
        <p:txBody>
          <a:bodyPr>
            <a:normAutofit fontScale="90000"/>
          </a:bodyPr>
          <a:lstStyle/>
          <a:p>
            <a:pPr algn="ctr"/>
            <a:r>
              <a:rPr lang="en-US" b="1" dirty="0">
                <a:solidFill>
                  <a:srgbClr val="000000"/>
                </a:solidFill>
              </a:rPr>
              <a:t>Project Team</a:t>
            </a:r>
            <a:br>
              <a:rPr lang="en-US" sz="2200" dirty="0">
                <a:solidFill>
                  <a:srgbClr val="000000"/>
                </a:solidFill>
              </a:rPr>
            </a:br>
            <a:br>
              <a:rPr lang="en-US" sz="2200" dirty="0">
                <a:solidFill>
                  <a:srgbClr val="000000"/>
                </a:solidFill>
              </a:rPr>
            </a:br>
            <a:br>
              <a:rPr lang="en-US" sz="2200" dirty="0">
                <a:solidFill>
                  <a:srgbClr val="000000"/>
                </a:solidFill>
              </a:rPr>
            </a:br>
            <a:endParaRPr lang="en-US" sz="2200" dirty="0">
              <a:solidFill>
                <a:srgbClr val="000000"/>
              </a:solidFill>
            </a:endParaRPr>
          </a:p>
        </p:txBody>
      </p:sp>
      <p:sp>
        <p:nvSpPr>
          <p:cNvPr id="20" name="Oval 19">
            <a:extLst>
              <a:ext uri="{FF2B5EF4-FFF2-40B4-BE49-F238E27FC236}">
                <a16:creationId xmlns:a16="http://schemas.microsoft.com/office/drawing/2014/main" id="{D8B47C9F-A960-4902-8507-38F18DD3D0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695" y="511733"/>
            <a:ext cx="1857636" cy="1857636"/>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4E15E95-445D-4A45-BC1E-8468CE170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677" y="2933578"/>
            <a:ext cx="2737876" cy="2737876"/>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75">
            <a:extLst>
              <a:ext uri="{FF2B5EF4-FFF2-40B4-BE49-F238E27FC236}">
                <a16:creationId xmlns:a16="http://schemas.microsoft.com/office/drawing/2014/main" id="{133B9781-B73C-44F8-97CB-D1807A63B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996" y="-26552"/>
            <a:ext cx="4082004" cy="3428999"/>
          </a:xfrm>
          <a:custGeom>
            <a:avLst/>
            <a:gdLst>
              <a:gd name="connsiteX0" fmla="*/ 350681 w 4082004"/>
              <a:gd name="connsiteY0" fmla="*/ 0 h 3428999"/>
              <a:gd name="connsiteX1" fmla="*/ 4082004 w 4082004"/>
              <a:gd name="connsiteY1" fmla="*/ 0 h 3428999"/>
              <a:gd name="connsiteX2" fmla="*/ 4082004 w 4082004"/>
              <a:gd name="connsiteY2" fmla="*/ 2444823 h 3428999"/>
              <a:gd name="connsiteX3" fmla="*/ 4081788 w 4082004"/>
              <a:gd name="connsiteY3" fmla="*/ 2445178 h 3428999"/>
              <a:gd name="connsiteX4" fmla="*/ 2231442 w 4082004"/>
              <a:gd name="connsiteY4" fmla="*/ 3428999 h 3428999"/>
              <a:gd name="connsiteX5" fmla="*/ 0 w 4082004"/>
              <a:gd name="connsiteY5" fmla="*/ 1197557 h 3428999"/>
              <a:gd name="connsiteX6" fmla="*/ 269323 w 4082004"/>
              <a:gd name="connsiteY6" fmla="*/ 133920 h 342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2004" h="3428999">
                <a:moveTo>
                  <a:pt x="350681" y="0"/>
                </a:moveTo>
                <a:lnTo>
                  <a:pt x="4082004" y="0"/>
                </a:lnTo>
                <a:lnTo>
                  <a:pt x="4082004" y="2444823"/>
                </a:lnTo>
                <a:lnTo>
                  <a:pt x="4081788" y="2445178"/>
                </a:lnTo>
                <a:cubicBezTo>
                  <a:pt x="3680782" y="3038745"/>
                  <a:pt x="3001686" y="3428999"/>
                  <a:pt x="2231442" y="3428999"/>
                </a:cubicBezTo>
                <a:cubicBezTo>
                  <a:pt x="999051" y="3428999"/>
                  <a:pt x="0" y="2429948"/>
                  <a:pt x="0" y="1197557"/>
                </a:cubicBezTo>
                <a:cubicBezTo>
                  <a:pt x="0" y="812435"/>
                  <a:pt x="97564" y="450100"/>
                  <a:pt x="269323" y="13392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Picture 10">
            <a:extLst>
              <a:ext uri="{FF2B5EF4-FFF2-40B4-BE49-F238E27FC236}">
                <a16:creationId xmlns:a16="http://schemas.microsoft.com/office/drawing/2014/main" id="{2B231821-1CD4-1343-A3E3-2BD539A30B65}"/>
              </a:ext>
            </a:extLst>
          </p:cNvPr>
          <p:cNvPicPr>
            <a:picLocks noChangeAspect="1"/>
          </p:cNvPicPr>
          <p:nvPr/>
        </p:nvPicPr>
        <p:blipFill>
          <a:blip r:embed="rId3"/>
          <a:stretch>
            <a:fillRect/>
          </a:stretch>
        </p:blipFill>
        <p:spPr>
          <a:xfrm>
            <a:off x="9509379" y="211666"/>
            <a:ext cx="1490205" cy="2319387"/>
          </a:xfrm>
          <a:prstGeom prst="rect">
            <a:avLst/>
          </a:prstGeom>
        </p:spPr>
      </p:pic>
      <p:pic>
        <p:nvPicPr>
          <p:cNvPr id="5" name="Picture 4">
            <a:extLst>
              <a:ext uri="{FF2B5EF4-FFF2-40B4-BE49-F238E27FC236}">
                <a16:creationId xmlns:a16="http://schemas.microsoft.com/office/drawing/2014/main" id="{460D412E-008F-C742-B7ED-631DBC1CA9C1}"/>
              </a:ext>
            </a:extLst>
          </p:cNvPr>
          <p:cNvPicPr>
            <a:picLocks noChangeAspect="1"/>
          </p:cNvPicPr>
          <p:nvPr/>
        </p:nvPicPr>
        <p:blipFill>
          <a:blip r:embed="rId4"/>
          <a:stretch>
            <a:fillRect/>
          </a:stretch>
        </p:blipFill>
        <p:spPr>
          <a:xfrm>
            <a:off x="6896289" y="3434981"/>
            <a:ext cx="984652" cy="1735071"/>
          </a:xfrm>
          <a:prstGeom prst="rect">
            <a:avLst/>
          </a:prstGeom>
        </p:spPr>
      </p:pic>
      <p:sp>
        <p:nvSpPr>
          <p:cNvPr id="26" name="Freeform 79">
            <a:extLst>
              <a:ext uri="{FF2B5EF4-FFF2-40B4-BE49-F238E27FC236}">
                <a16:creationId xmlns:a16="http://schemas.microsoft.com/office/drawing/2014/main" id="{1FCEDCAD-7B1A-4AE2-818E-D93A4875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3618" y="4326947"/>
            <a:ext cx="3068382" cy="2540529"/>
          </a:xfrm>
          <a:custGeom>
            <a:avLst/>
            <a:gdLst>
              <a:gd name="connsiteX0" fmla="*/ 1612418 w 3068382"/>
              <a:gd name="connsiteY0" fmla="*/ 0 h 2540529"/>
              <a:gd name="connsiteX1" fmla="*/ 3030226 w 3068382"/>
              <a:gd name="connsiteY1" fmla="*/ 843844 h 2540529"/>
              <a:gd name="connsiteX2" fmla="*/ 3068382 w 3068382"/>
              <a:gd name="connsiteY2" fmla="*/ 923051 h 2540529"/>
              <a:gd name="connsiteX3" fmla="*/ 3068382 w 3068382"/>
              <a:gd name="connsiteY3" fmla="*/ 2301785 h 2540529"/>
              <a:gd name="connsiteX4" fmla="*/ 3030226 w 3068382"/>
              <a:gd name="connsiteY4" fmla="*/ 2380992 h 2540529"/>
              <a:gd name="connsiteX5" fmla="*/ 2949460 w 3068382"/>
              <a:gd name="connsiteY5" fmla="*/ 2513937 h 2540529"/>
              <a:gd name="connsiteX6" fmla="*/ 2929575 w 3068382"/>
              <a:gd name="connsiteY6" fmla="*/ 2540529 h 2540529"/>
              <a:gd name="connsiteX7" fmla="*/ 295261 w 3068382"/>
              <a:gd name="connsiteY7" fmla="*/ 2540529 h 2540529"/>
              <a:gd name="connsiteX8" fmla="*/ 275376 w 3068382"/>
              <a:gd name="connsiteY8" fmla="*/ 2513937 h 2540529"/>
              <a:gd name="connsiteX9" fmla="*/ 0 w 3068382"/>
              <a:gd name="connsiteY9" fmla="*/ 1612418 h 2540529"/>
              <a:gd name="connsiteX10" fmla="*/ 1612418 w 3068382"/>
              <a:gd name="connsiteY10" fmla="*/ 0 h 254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8382" h="2540529">
                <a:moveTo>
                  <a:pt x="1612418" y="0"/>
                </a:moveTo>
                <a:cubicBezTo>
                  <a:pt x="2224646" y="0"/>
                  <a:pt x="2757180" y="341213"/>
                  <a:pt x="3030226" y="843844"/>
                </a:cubicBezTo>
                <a:lnTo>
                  <a:pt x="3068382" y="923051"/>
                </a:lnTo>
                <a:lnTo>
                  <a:pt x="3068382" y="2301785"/>
                </a:lnTo>
                <a:lnTo>
                  <a:pt x="3030226" y="2380992"/>
                </a:lnTo>
                <a:cubicBezTo>
                  <a:pt x="3005403" y="2426686"/>
                  <a:pt x="2978437" y="2471046"/>
                  <a:pt x="2949460" y="2513937"/>
                </a:cubicBezTo>
                <a:lnTo>
                  <a:pt x="2929575" y="2540529"/>
                </a:lnTo>
                <a:lnTo>
                  <a:pt x="295261" y="2540529"/>
                </a:lnTo>
                <a:lnTo>
                  <a:pt x="275376" y="2513937"/>
                </a:lnTo>
                <a:cubicBezTo>
                  <a:pt x="101518" y="2256593"/>
                  <a:pt x="0" y="1946361"/>
                  <a:pt x="0" y="1612418"/>
                </a:cubicBezTo>
                <a:cubicBezTo>
                  <a:pt x="0" y="721904"/>
                  <a:pt x="721904" y="0"/>
                  <a:pt x="1612418"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BE4EED78-8F4A-DA48-8427-BBF41AF1FF8C}"/>
              </a:ext>
            </a:extLst>
          </p:cNvPr>
          <p:cNvPicPr>
            <a:picLocks noChangeAspect="1"/>
          </p:cNvPicPr>
          <p:nvPr/>
        </p:nvPicPr>
        <p:blipFill>
          <a:blip r:embed="rId5"/>
          <a:stretch>
            <a:fillRect/>
          </a:stretch>
        </p:blipFill>
        <p:spPr>
          <a:xfrm>
            <a:off x="10058849" y="5020464"/>
            <a:ext cx="1307749" cy="1629594"/>
          </a:xfrm>
          <a:prstGeom prst="rect">
            <a:avLst/>
          </a:prstGeom>
        </p:spPr>
      </p:pic>
      <p:sp>
        <p:nvSpPr>
          <p:cNvPr id="13" name="Rectangle 12">
            <a:extLst>
              <a:ext uri="{FF2B5EF4-FFF2-40B4-BE49-F238E27FC236}">
                <a16:creationId xmlns:a16="http://schemas.microsoft.com/office/drawing/2014/main" id="{17308974-4C96-E749-8C28-73C46ADE10FC}"/>
              </a:ext>
            </a:extLst>
          </p:cNvPr>
          <p:cNvSpPr/>
          <p:nvPr/>
        </p:nvSpPr>
        <p:spPr>
          <a:xfrm>
            <a:off x="6775888" y="4985386"/>
            <a:ext cx="1496885" cy="369332"/>
          </a:xfrm>
          <a:prstGeom prst="rect">
            <a:avLst/>
          </a:prstGeom>
        </p:spPr>
        <p:txBody>
          <a:bodyPr wrap="none">
            <a:spAutoFit/>
          </a:bodyPr>
          <a:lstStyle/>
          <a:p>
            <a:r>
              <a:rPr lang="en-US" dirty="0">
                <a:solidFill>
                  <a:srgbClr val="000000"/>
                </a:solidFill>
              </a:rPr>
              <a:t>Kathy Cashen </a:t>
            </a:r>
            <a:endParaRPr lang="en-US" dirty="0"/>
          </a:p>
        </p:txBody>
      </p:sp>
      <p:pic>
        <p:nvPicPr>
          <p:cNvPr id="17" name="Picture 16">
            <a:extLst>
              <a:ext uri="{FF2B5EF4-FFF2-40B4-BE49-F238E27FC236}">
                <a16:creationId xmlns:a16="http://schemas.microsoft.com/office/drawing/2014/main" id="{C3FF0669-94F3-F645-9A8F-4E803F03D836}"/>
              </a:ext>
            </a:extLst>
          </p:cNvPr>
          <p:cNvPicPr>
            <a:picLocks noChangeAspect="1"/>
          </p:cNvPicPr>
          <p:nvPr/>
        </p:nvPicPr>
        <p:blipFill>
          <a:blip r:embed="rId6"/>
          <a:stretch>
            <a:fillRect/>
          </a:stretch>
        </p:blipFill>
        <p:spPr>
          <a:xfrm>
            <a:off x="6101515" y="741405"/>
            <a:ext cx="1053047" cy="1515601"/>
          </a:xfrm>
          <a:prstGeom prst="rect">
            <a:avLst/>
          </a:prstGeom>
        </p:spPr>
      </p:pic>
      <p:sp>
        <p:nvSpPr>
          <p:cNvPr id="48" name="Rectangle 47">
            <a:extLst>
              <a:ext uri="{FF2B5EF4-FFF2-40B4-BE49-F238E27FC236}">
                <a16:creationId xmlns:a16="http://schemas.microsoft.com/office/drawing/2014/main" id="{4AC6DB12-334E-BF4E-ABEF-678AB2A76C45}"/>
              </a:ext>
            </a:extLst>
          </p:cNvPr>
          <p:cNvSpPr/>
          <p:nvPr/>
        </p:nvSpPr>
        <p:spPr>
          <a:xfrm>
            <a:off x="5798949" y="2282141"/>
            <a:ext cx="1593128" cy="369332"/>
          </a:xfrm>
          <a:prstGeom prst="rect">
            <a:avLst/>
          </a:prstGeom>
        </p:spPr>
        <p:txBody>
          <a:bodyPr wrap="none">
            <a:spAutoFit/>
          </a:bodyPr>
          <a:lstStyle/>
          <a:p>
            <a:r>
              <a:rPr lang="en-US" dirty="0">
                <a:solidFill>
                  <a:srgbClr val="000000"/>
                </a:solidFill>
              </a:rPr>
              <a:t>David Romaine</a:t>
            </a:r>
          </a:p>
        </p:txBody>
      </p:sp>
      <p:sp>
        <p:nvSpPr>
          <p:cNvPr id="51" name="Rectangle 50">
            <a:extLst>
              <a:ext uri="{FF2B5EF4-FFF2-40B4-BE49-F238E27FC236}">
                <a16:creationId xmlns:a16="http://schemas.microsoft.com/office/drawing/2014/main" id="{58AE5881-1B99-0E49-92AE-A5E5046C5980}"/>
              </a:ext>
            </a:extLst>
          </p:cNvPr>
          <p:cNvSpPr/>
          <p:nvPr/>
        </p:nvSpPr>
        <p:spPr>
          <a:xfrm>
            <a:off x="9840429" y="4489040"/>
            <a:ext cx="1926297" cy="369332"/>
          </a:xfrm>
          <a:prstGeom prst="rect">
            <a:avLst/>
          </a:prstGeom>
        </p:spPr>
        <p:txBody>
          <a:bodyPr wrap="none">
            <a:spAutoFit/>
          </a:bodyPr>
          <a:lstStyle/>
          <a:p>
            <a:r>
              <a:rPr lang="en-US" dirty="0">
                <a:solidFill>
                  <a:srgbClr val="000000"/>
                </a:solidFill>
              </a:rPr>
              <a:t>Sherwin Macalinta</a:t>
            </a:r>
            <a:endParaRPr lang="en-US" dirty="0"/>
          </a:p>
        </p:txBody>
      </p:sp>
      <p:sp>
        <p:nvSpPr>
          <p:cNvPr id="52" name="Rectangle 51">
            <a:extLst>
              <a:ext uri="{FF2B5EF4-FFF2-40B4-BE49-F238E27FC236}">
                <a16:creationId xmlns:a16="http://schemas.microsoft.com/office/drawing/2014/main" id="{C055B64A-B1F7-8847-90DB-ECC19E299046}"/>
              </a:ext>
            </a:extLst>
          </p:cNvPr>
          <p:cNvSpPr/>
          <p:nvPr/>
        </p:nvSpPr>
        <p:spPr>
          <a:xfrm>
            <a:off x="9156184" y="2582028"/>
            <a:ext cx="2078774" cy="384721"/>
          </a:xfrm>
          <a:prstGeom prst="rect">
            <a:avLst/>
          </a:prstGeom>
        </p:spPr>
        <p:txBody>
          <a:bodyPr wrap="none">
            <a:spAutoFit/>
          </a:bodyPr>
          <a:lstStyle/>
          <a:p>
            <a:pPr lvl="1"/>
            <a:r>
              <a:rPr lang="en-US" sz="1900" dirty="0">
                <a:solidFill>
                  <a:srgbClr val="000000"/>
                </a:solidFill>
              </a:rPr>
              <a:t>Marcel Walker</a:t>
            </a:r>
          </a:p>
        </p:txBody>
      </p:sp>
    </p:spTree>
    <p:extLst>
      <p:ext uri="{BB962C8B-B14F-4D97-AF65-F5344CB8AC3E}">
        <p14:creationId xmlns:p14="http://schemas.microsoft.com/office/powerpoint/2010/main" val="3621656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5C3CB-BBA7-4BC2-9E6D-ABEB1F73A21A}"/>
              </a:ext>
            </a:extLst>
          </p:cNvPr>
          <p:cNvSpPr>
            <a:spLocks noGrp="1"/>
          </p:cNvSpPr>
          <p:nvPr>
            <p:ph type="title"/>
          </p:nvPr>
        </p:nvSpPr>
        <p:spPr/>
        <p:txBody>
          <a:bodyPr>
            <a:normAutofit fontScale="90000"/>
          </a:bodyPr>
          <a:lstStyle/>
          <a:p>
            <a:r>
              <a:rPr lang="en-US" dirty="0"/>
              <a:t>Comparison of cold and hot states touching mostly touching water – 35x higher survival rate in the hot region</a:t>
            </a:r>
          </a:p>
        </p:txBody>
      </p:sp>
      <p:sp>
        <p:nvSpPr>
          <p:cNvPr id="3" name="Text Placeholder 2">
            <a:extLst>
              <a:ext uri="{FF2B5EF4-FFF2-40B4-BE49-F238E27FC236}">
                <a16:creationId xmlns:a16="http://schemas.microsoft.com/office/drawing/2014/main" id="{5FAE5BAB-D21C-4FA9-B45A-C8133ED7B928}"/>
              </a:ext>
            </a:extLst>
          </p:cNvPr>
          <p:cNvSpPr>
            <a:spLocks noGrp="1"/>
          </p:cNvSpPr>
          <p:nvPr>
            <p:ph type="body" idx="1"/>
          </p:nvPr>
        </p:nvSpPr>
        <p:spPr/>
        <p:txBody>
          <a:bodyPr/>
          <a:lstStyle/>
          <a:p>
            <a:r>
              <a:rPr lang="en-US" dirty="0"/>
              <a:t>New England Region – Cold touching water</a:t>
            </a:r>
          </a:p>
        </p:txBody>
      </p:sp>
      <p:sp>
        <p:nvSpPr>
          <p:cNvPr id="5" name="Text Placeholder 4">
            <a:extLst>
              <a:ext uri="{FF2B5EF4-FFF2-40B4-BE49-F238E27FC236}">
                <a16:creationId xmlns:a16="http://schemas.microsoft.com/office/drawing/2014/main" id="{03A5B296-7C69-43B4-9D1E-EEDE457E2749}"/>
              </a:ext>
            </a:extLst>
          </p:cNvPr>
          <p:cNvSpPr>
            <a:spLocks noGrp="1"/>
          </p:cNvSpPr>
          <p:nvPr>
            <p:ph type="body" sz="quarter" idx="3"/>
          </p:nvPr>
        </p:nvSpPr>
        <p:spPr/>
        <p:txBody>
          <a:bodyPr/>
          <a:lstStyle/>
          <a:p>
            <a:r>
              <a:rPr lang="en-US" dirty="0"/>
              <a:t>South Atlantic Region – Hot touching water</a:t>
            </a:r>
          </a:p>
        </p:txBody>
      </p:sp>
      <p:sp>
        <p:nvSpPr>
          <p:cNvPr id="6" name="Content Placeholder 5">
            <a:extLst>
              <a:ext uri="{FF2B5EF4-FFF2-40B4-BE49-F238E27FC236}">
                <a16:creationId xmlns:a16="http://schemas.microsoft.com/office/drawing/2014/main" id="{DA5466C9-C0C7-42EE-987D-17D3429E60D7}"/>
              </a:ext>
            </a:extLst>
          </p:cNvPr>
          <p:cNvSpPr>
            <a:spLocks noGrp="1"/>
          </p:cNvSpPr>
          <p:nvPr>
            <p:ph sz="quarter" idx="4"/>
          </p:nvPr>
        </p:nvSpPr>
        <p:spPr>
          <a:xfrm>
            <a:off x="12689716" y="5420553"/>
            <a:ext cx="5183188" cy="3684588"/>
          </a:xfrm>
        </p:spPr>
        <p:txBody>
          <a:bodyPr/>
          <a:lstStyle/>
          <a:p>
            <a:endParaRPr lang="en-US" dirty="0"/>
          </a:p>
        </p:txBody>
      </p:sp>
      <p:sp>
        <p:nvSpPr>
          <p:cNvPr id="7" name="Rectangle 2">
            <a:extLst>
              <a:ext uri="{FF2B5EF4-FFF2-40B4-BE49-F238E27FC236}">
                <a16:creationId xmlns:a16="http://schemas.microsoft.com/office/drawing/2014/main" id="{9B828DB3-320F-4BBC-95B6-1B4C7EAEEEEB}"/>
              </a:ext>
            </a:extLst>
          </p:cNvPr>
          <p:cNvSpPr>
            <a:spLocks noChangeArrowheads="1"/>
          </p:cNvSpPr>
          <p:nvPr/>
        </p:nvSpPr>
        <p:spPr bwMode="auto">
          <a:xfrm>
            <a:off x="1543878" y="280283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New England</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25" name="Picture 2">
            <a:extLst>
              <a:ext uri="{FF2B5EF4-FFF2-40B4-BE49-F238E27FC236}">
                <a16:creationId xmlns:a16="http://schemas.microsoft.com/office/drawing/2014/main" id="{551E425F-2D1C-4EF6-B904-215D7E6F96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878" y="3260035"/>
            <a:ext cx="4070350" cy="24765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924BBF2B-8310-45AB-B238-399D1CA56945}"/>
              </a:ext>
            </a:extLst>
          </p:cNvPr>
          <p:cNvSpPr>
            <a:spLocks noChangeArrowheads="1"/>
          </p:cNvSpPr>
          <p:nvPr/>
        </p:nvSpPr>
        <p:spPr bwMode="auto">
          <a:xfrm>
            <a:off x="1543878" y="573653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7">
            <a:extLst>
              <a:ext uri="{FF2B5EF4-FFF2-40B4-BE49-F238E27FC236}">
                <a16:creationId xmlns:a16="http://schemas.microsoft.com/office/drawing/2014/main" id="{21A5B288-2369-4267-9DC2-DA8AAA9803BA}"/>
              </a:ext>
            </a:extLst>
          </p:cNvPr>
          <p:cNvSpPr>
            <a:spLocks noChangeArrowheads="1"/>
          </p:cNvSpPr>
          <p:nvPr/>
        </p:nvSpPr>
        <p:spPr bwMode="auto">
          <a:xfrm>
            <a:off x="6577774" y="31005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South Atlantic</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30" name="Picture 8">
            <a:extLst>
              <a:ext uri="{FF2B5EF4-FFF2-40B4-BE49-F238E27FC236}">
                <a16:creationId xmlns:a16="http://schemas.microsoft.com/office/drawing/2014/main" id="{B9E709CE-A744-4FA1-BBB3-868E45B85A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7774" y="3557795"/>
            <a:ext cx="4146550" cy="243205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8">
            <a:extLst>
              <a:ext uri="{FF2B5EF4-FFF2-40B4-BE49-F238E27FC236}">
                <a16:creationId xmlns:a16="http://schemas.microsoft.com/office/drawing/2014/main" id="{4175AFD1-29E8-4094-BC76-DC08CC521B86}"/>
              </a:ext>
            </a:extLst>
          </p:cNvPr>
          <p:cNvSpPr>
            <a:spLocks noChangeArrowheads="1"/>
          </p:cNvSpPr>
          <p:nvPr/>
        </p:nvSpPr>
        <p:spPr bwMode="auto">
          <a:xfrm>
            <a:off x="6577774" y="598984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4836422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0ABD-A29A-4FC6-96D6-00087EFB1F41}"/>
              </a:ext>
            </a:extLst>
          </p:cNvPr>
          <p:cNvSpPr>
            <a:spLocks noGrp="1"/>
          </p:cNvSpPr>
          <p:nvPr>
            <p:ph type="title"/>
          </p:nvPr>
        </p:nvSpPr>
        <p:spPr/>
        <p:txBody>
          <a:bodyPr>
            <a:normAutofit fontScale="90000"/>
          </a:bodyPr>
          <a:lstStyle/>
          <a:p>
            <a:r>
              <a:rPr lang="en-US" dirty="0"/>
              <a:t>Comparison of regions hot mostly touching water and cold mostly not touching water- 35x higher survival rate in the hot area touching water</a:t>
            </a:r>
          </a:p>
        </p:txBody>
      </p:sp>
      <p:sp>
        <p:nvSpPr>
          <p:cNvPr id="3" name="Text Placeholder 2">
            <a:extLst>
              <a:ext uri="{FF2B5EF4-FFF2-40B4-BE49-F238E27FC236}">
                <a16:creationId xmlns:a16="http://schemas.microsoft.com/office/drawing/2014/main" id="{0E697275-B289-42C8-AAB2-DBEBFE82957C}"/>
              </a:ext>
            </a:extLst>
          </p:cNvPr>
          <p:cNvSpPr>
            <a:spLocks noGrp="1"/>
          </p:cNvSpPr>
          <p:nvPr>
            <p:ph type="body" idx="1"/>
          </p:nvPr>
        </p:nvSpPr>
        <p:spPr/>
        <p:txBody>
          <a:bodyPr/>
          <a:lstStyle/>
          <a:p>
            <a:r>
              <a:rPr lang="en-US" dirty="0"/>
              <a:t>Midwest – mostly not touching water</a:t>
            </a:r>
          </a:p>
        </p:txBody>
      </p:sp>
      <p:sp>
        <p:nvSpPr>
          <p:cNvPr id="5" name="Text Placeholder 4">
            <a:extLst>
              <a:ext uri="{FF2B5EF4-FFF2-40B4-BE49-F238E27FC236}">
                <a16:creationId xmlns:a16="http://schemas.microsoft.com/office/drawing/2014/main" id="{455EC463-5652-4F86-8DF6-43CEFD04F58A}"/>
              </a:ext>
            </a:extLst>
          </p:cNvPr>
          <p:cNvSpPr>
            <a:spLocks noGrp="1"/>
          </p:cNvSpPr>
          <p:nvPr>
            <p:ph type="body" sz="quarter" idx="3"/>
          </p:nvPr>
        </p:nvSpPr>
        <p:spPr/>
        <p:txBody>
          <a:bodyPr/>
          <a:lstStyle/>
          <a:p>
            <a:r>
              <a:rPr lang="en-US" dirty="0"/>
              <a:t>Pacific – mostly touching water</a:t>
            </a:r>
          </a:p>
        </p:txBody>
      </p:sp>
      <p:sp>
        <p:nvSpPr>
          <p:cNvPr id="6" name="Content Placeholder 5">
            <a:extLst>
              <a:ext uri="{FF2B5EF4-FFF2-40B4-BE49-F238E27FC236}">
                <a16:creationId xmlns:a16="http://schemas.microsoft.com/office/drawing/2014/main" id="{322B6D55-4E6E-4B1A-978A-1D0B8FB8852D}"/>
              </a:ext>
            </a:extLst>
          </p:cNvPr>
          <p:cNvSpPr>
            <a:spLocks noGrp="1"/>
          </p:cNvSpPr>
          <p:nvPr>
            <p:ph sz="quarter" idx="4"/>
          </p:nvPr>
        </p:nvSpPr>
        <p:spPr>
          <a:xfrm>
            <a:off x="12440478" y="5367545"/>
            <a:ext cx="5183188" cy="3684588"/>
          </a:xfrm>
        </p:spPr>
        <p:txBody>
          <a:bodyPr/>
          <a:lstStyle/>
          <a:p>
            <a:endParaRPr lang="en-US" dirty="0"/>
          </a:p>
        </p:txBody>
      </p:sp>
      <p:sp>
        <p:nvSpPr>
          <p:cNvPr id="7" name="Rectangle 2">
            <a:extLst>
              <a:ext uri="{FF2B5EF4-FFF2-40B4-BE49-F238E27FC236}">
                <a16:creationId xmlns:a16="http://schemas.microsoft.com/office/drawing/2014/main" id="{61900C66-B91D-4C27-BDB6-BADDF98A87CF}"/>
              </a:ext>
            </a:extLst>
          </p:cNvPr>
          <p:cNvSpPr>
            <a:spLocks noChangeArrowheads="1"/>
          </p:cNvSpPr>
          <p:nvPr/>
        </p:nvSpPr>
        <p:spPr bwMode="auto">
          <a:xfrm>
            <a:off x="1007165" y="278958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Midwest</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4097" name="Picture 4">
            <a:extLst>
              <a:ext uri="{FF2B5EF4-FFF2-40B4-BE49-F238E27FC236}">
                <a16:creationId xmlns:a16="http://schemas.microsoft.com/office/drawing/2014/main" id="{960E2D19-B53D-4635-BA48-CFFF137C7F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7165" y="3246783"/>
            <a:ext cx="4171950" cy="24320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a:extLst>
              <a:ext uri="{FF2B5EF4-FFF2-40B4-BE49-F238E27FC236}">
                <a16:creationId xmlns:a16="http://schemas.microsoft.com/office/drawing/2014/main" id="{C6E4B191-E9DE-4EAF-A4F8-57A48F64E3EC}"/>
              </a:ext>
            </a:extLst>
          </p:cNvPr>
          <p:cNvSpPr>
            <a:spLocks noChangeArrowheads="1"/>
          </p:cNvSpPr>
          <p:nvPr/>
        </p:nvSpPr>
        <p:spPr bwMode="auto">
          <a:xfrm>
            <a:off x="6268278" y="286247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Pacific</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4099" name="Picture 5">
            <a:extLst>
              <a:ext uri="{FF2B5EF4-FFF2-40B4-BE49-F238E27FC236}">
                <a16:creationId xmlns:a16="http://schemas.microsoft.com/office/drawing/2014/main" id="{9759396D-47C9-44E9-829F-17859BD62A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8278" y="3319670"/>
            <a:ext cx="4311650" cy="24701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5">
            <a:extLst>
              <a:ext uri="{FF2B5EF4-FFF2-40B4-BE49-F238E27FC236}">
                <a16:creationId xmlns:a16="http://schemas.microsoft.com/office/drawing/2014/main" id="{4A1B83C1-A55E-435C-8100-AF357D85AF2E}"/>
              </a:ext>
            </a:extLst>
          </p:cNvPr>
          <p:cNvSpPr>
            <a:spLocks noChangeArrowheads="1"/>
          </p:cNvSpPr>
          <p:nvPr/>
        </p:nvSpPr>
        <p:spPr bwMode="auto">
          <a:xfrm>
            <a:off x="6268278" y="578982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96164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F937A-D590-4C26-9EE9-05542DEC8934}"/>
              </a:ext>
            </a:extLst>
          </p:cNvPr>
          <p:cNvSpPr>
            <a:spLocks noGrp="1"/>
          </p:cNvSpPr>
          <p:nvPr>
            <p:ph type="title"/>
          </p:nvPr>
        </p:nvSpPr>
        <p:spPr/>
        <p:txBody>
          <a:bodyPr/>
          <a:lstStyle/>
          <a:p>
            <a:r>
              <a:rPr lang="en-US" dirty="0"/>
              <a:t>United States comparing all regions</a:t>
            </a:r>
          </a:p>
        </p:txBody>
      </p:sp>
      <p:pic>
        <p:nvPicPr>
          <p:cNvPr id="5" name="Content Placeholder 4">
            <a:extLst>
              <a:ext uri="{FF2B5EF4-FFF2-40B4-BE49-F238E27FC236}">
                <a16:creationId xmlns:a16="http://schemas.microsoft.com/office/drawing/2014/main" id="{64568B28-161E-4463-9E42-F8820E98E1B4}"/>
              </a:ext>
            </a:extLst>
          </p:cNvPr>
          <p:cNvPicPr>
            <a:picLocks noGrp="1" noChangeAspect="1"/>
          </p:cNvPicPr>
          <p:nvPr>
            <p:ph sz="half" idx="1"/>
          </p:nvPr>
        </p:nvPicPr>
        <p:blipFill>
          <a:blip r:embed="rId2"/>
          <a:stretch>
            <a:fillRect/>
          </a:stretch>
        </p:blipFill>
        <p:spPr>
          <a:xfrm>
            <a:off x="838200" y="2427675"/>
            <a:ext cx="5181600" cy="3147237"/>
          </a:xfrm>
          <a:prstGeom prst="rect">
            <a:avLst/>
          </a:prstGeom>
        </p:spPr>
      </p:pic>
      <p:sp>
        <p:nvSpPr>
          <p:cNvPr id="8" name="Content Placeholder 7">
            <a:extLst>
              <a:ext uri="{FF2B5EF4-FFF2-40B4-BE49-F238E27FC236}">
                <a16:creationId xmlns:a16="http://schemas.microsoft.com/office/drawing/2014/main" id="{6C9CE48B-957E-4518-9A54-99F83EA2B0FC}"/>
              </a:ext>
            </a:extLst>
          </p:cNvPr>
          <p:cNvSpPr>
            <a:spLocks noGrp="1"/>
          </p:cNvSpPr>
          <p:nvPr>
            <p:ph sz="half" idx="2"/>
          </p:nvPr>
        </p:nvSpPr>
        <p:spPr>
          <a:xfrm>
            <a:off x="8865704" y="5638799"/>
            <a:ext cx="2488095" cy="538163"/>
          </a:xfrm>
        </p:spPr>
        <p:txBody>
          <a:bodyPr/>
          <a:lstStyle/>
          <a:p>
            <a:pPr marL="0" indent="0">
              <a:buNone/>
            </a:pPr>
            <a:r>
              <a:rPr lang="en-US" dirty="0"/>
              <a:t>All states</a:t>
            </a:r>
          </a:p>
        </p:txBody>
      </p:sp>
    </p:spTree>
    <p:extLst>
      <p:ext uri="{BB962C8B-B14F-4D97-AF65-F5344CB8AC3E}">
        <p14:creationId xmlns:p14="http://schemas.microsoft.com/office/powerpoint/2010/main" val="23332175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0FD91-119F-014F-9DF2-88836DEBD801}"/>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5FFB5C48-E77B-F34F-AF66-866C1F099905}"/>
              </a:ext>
            </a:extLst>
          </p:cNvPr>
          <p:cNvSpPr>
            <a:spLocks noGrp="1"/>
          </p:cNvSpPr>
          <p:nvPr>
            <p:ph idx="1"/>
          </p:nvPr>
        </p:nvSpPr>
        <p:spPr/>
        <p:txBody>
          <a:bodyPr/>
          <a:lstStyle/>
          <a:p>
            <a:pPr marL="0" indent="0">
              <a:buNone/>
            </a:pPr>
            <a:r>
              <a:rPr lang="en-US" dirty="0"/>
              <a:t>Based on research, the environment has a large impact the survival of the bee population. </a:t>
            </a:r>
          </a:p>
          <a:p>
            <a:pPr marL="0" indent="0">
              <a:buNone/>
            </a:pPr>
            <a:r>
              <a:rPr lang="en-US" dirty="0"/>
              <a:t>Bees seems to be more attracted to the areas closer to the ocean and large lakes whether cold or hot. </a:t>
            </a:r>
          </a:p>
          <a:p>
            <a:pPr marL="0" indent="0">
              <a:buNone/>
            </a:pPr>
            <a:r>
              <a:rPr lang="en-US" dirty="0"/>
              <a:t>Temperature seems to play a factor on the bee population also; bees seem to have a higher survival rate in areas with hot temperatures and closer to water</a:t>
            </a:r>
          </a:p>
        </p:txBody>
      </p:sp>
    </p:spTree>
    <p:extLst>
      <p:ext uri="{BB962C8B-B14F-4D97-AF65-F5344CB8AC3E}">
        <p14:creationId xmlns:p14="http://schemas.microsoft.com/office/powerpoint/2010/main" val="3372638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7B7ED7-B734-7D48-9919-705109125A3C}"/>
              </a:ext>
            </a:extLst>
          </p:cNvPr>
          <p:cNvPicPr>
            <a:picLocks noChangeAspect="1"/>
          </p:cNvPicPr>
          <p:nvPr/>
        </p:nvPicPr>
        <p:blipFill>
          <a:blip r:embed="rId2"/>
          <a:stretch>
            <a:fillRect/>
          </a:stretch>
        </p:blipFill>
        <p:spPr>
          <a:xfrm>
            <a:off x="3797300" y="889000"/>
            <a:ext cx="4597400" cy="5080000"/>
          </a:xfrm>
          <a:prstGeom prst="rect">
            <a:avLst/>
          </a:prstGeom>
        </p:spPr>
      </p:pic>
      <p:sp>
        <p:nvSpPr>
          <p:cNvPr id="4" name="TextBox 3">
            <a:extLst>
              <a:ext uri="{FF2B5EF4-FFF2-40B4-BE49-F238E27FC236}">
                <a16:creationId xmlns:a16="http://schemas.microsoft.com/office/drawing/2014/main" id="{F1391399-1F74-DB4A-A456-75579FF4D182}"/>
              </a:ext>
            </a:extLst>
          </p:cNvPr>
          <p:cNvSpPr txBox="1"/>
          <p:nvPr/>
        </p:nvSpPr>
        <p:spPr>
          <a:xfrm>
            <a:off x="3707028" y="4880918"/>
            <a:ext cx="2965622" cy="1323439"/>
          </a:xfrm>
          <a:prstGeom prst="rect">
            <a:avLst/>
          </a:prstGeom>
          <a:solidFill>
            <a:schemeClr val="bg1"/>
          </a:solidFill>
        </p:spPr>
        <p:txBody>
          <a:bodyPr wrap="square" rtlCol="0">
            <a:spAutoFit/>
          </a:bodyPr>
          <a:lstStyle/>
          <a:p>
            <a:pPr algn="ctr"/>
            <a:r>
              <a:rPr lang="en-US" sz="4000" b="1" dirty="0">
                <a:solidFill>
                  <a:srgbClr val="FFC000"/>
                </a:solidFill>
              </a:rPr>
              <a:t>YOUR CELLPHONE</a:t>
            </a:r>
          </a:p>
        </p:txBody>
      </p:sp>
    </p:spTree>
    <p:extLst>
      <p:ext uri="{BB962C8B-B14F-4D97-AF65-F5344CB8AC3E}">
        <p14:creationId xmlns:p14="http://schemas.microsoft.com/office/powerpoint/2010/main" val="53531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88322-0F03-421C-839E-E1FE5EE7FD15}"/>
              </a:ext>
            </a:extLst>
          </p:cNvPr>
          <p:cNvSpPr>
            <a:spLocks noGrp="1"/>
          </p:cNvSpPr>
          <p:nvPr>
            <p:ph type="title"/>
          </p:nvPr>
        </p:nvSpPr>
        <p:spPr>
          <a:xfrm>
            <a:off x="851407" y="110601"/>
            <a:ext cx="10515600" cy="1325563"/>
          </a:xfrm>
        </p:spPr>
        <p:txBody>
          <a:bodyPr>
            <a:normAutofit/>
          </a:bodyPr>
          <a:lstStyle/>
          <a:p>
            <a:r>
              <a:rPr lang="en-US" sz="3200" dirty="0"/>
              <a:t>Total Cell Phone Towers vs Avg Total Bee Colonies by State</a:t>
            </a:r>
          </a:p>
        </p:txBody>
      </p:sp>
      <p:pic>
        <p:nvPicPr>
          <p:cNvPr id="5" name="Content Placeholder 4" descr="A picture containing text, map&#10;&#10;Description automatically generated">
            <a:extLst>
              <a:ext uri="{FF2B5EF4-FFF2-40B4-BE49-F238E27FC236}">
                <a16:creationId xmlns:a16="http://schemas.microsoft.com/office/drawing/2014/main" id="{4E71509D-4CC6-4396-9A3D-518E139C5B30}"/>
              </a:ext>
            </a:extLst>
          </p:cNvPr>
          <p:cNvPicPr>
            <a:picLocks noGrp="1" noChangeAspect="1"/>
          </p:cNvPicPr>
          <p:nvPr>
            <p:ph idx="1"/>
          </p:nvPr>
        </p:nvPicPr>
        <p:blipFill>
          <a:blip r:embed="rId2"/>
          <a:stretch>
            <a:fillRect/>
          </a:stretch>
        </p:blipFill>
        <p:spPr>
          <a:xfrm>
            <a:off x="5171235" y="3648173"/>
            <a:ext cx="6874177" cy="3528138"/>
          </a:xfrm>
        </p:spPr>
      </p:pic>
      <p:sp>
        <p:nvSpPr>
          <p:cNvPr id="6" name="TextBox 5">
            <a:extLst>
              <a:ext uri="{FF2B5EF4-FFF2-40B4-BE49-F238E27FC236}">
                <a16:creationId xmlns:a16="http://schemas.microsoft.com/office/drawing/2014/main" id="{CDC610E9-825C-4275-943F-494AABB451BA}"/>
              </a:ext>
            </a:extLst>
          </p:cNvPr>
          <p:cNvSpPr txBox="1"/>
          <p:nvPr/>
        </p:nvSpPr>
        <p:spPr>
          <a:xfrm>
            <a:off x="419493" y="1206631"/>
            <a:ext cx="10947514" cy="2031325"/>
          </a:xfrm>
          <a:prstGeom prst="rect">
            <a:avLst/>
          </a:prstGeom>
          <a:noFill/>
        </p:spPr>
        <p:txBody>
          <a:bodyPr wrap="square" rtlCol="0">
            <a:spAutoFit/>
          </a:bodyPr>
          <a:lstStyle/>
          <a:p>
            <a:r>
              <a:rPr lang="en-US" dirty="0"/>
              <a:t>Graph: Total Cell Phone Towers vs Avg Total Bee Colonies by State</a:t>
            </a:r>
          </a:p>
          <a:p>
            <a:r>
              <a:rPr lang="en-US" dirty="0"/>
              <a:t>Null Hypothesis: The more towers a state has the more bee colonies will be present. </a:t>
            </a:r>
          </a:p>
          <a:p>
            <a:r>
              <a:rPr lang="en-US" dirty="0"/>
              <a:t>Alternative Hypothesis: The more towers a state has the less bee colonies will be present.</a:t>
            </a:r>
          </a:p>
          <a:p>
            <a:r>
              <a:rPr lang="en-US" dirty="0"/>
              <a:t> </a:t>
            </a:r>
          </a:p>
          <a:p>
            <a:r>
              <a:rPr lang="en-US" dirty="0"/>
              <a:t>Results- The correlation test yielded a line of best fit with a positive slope of .41 with a  p-value of .0058. Based on 	these results we fail to reject the null hypothesis. </a:t>
            </a:r>
          </a:p>
          <a:p>
            <a:endParaRPr lang="en-US" dirty="0"/>
          </a:p>
        </p:txBody>
      </p:sp>
      <p:pic>
        <p:nvPicPr>
          <p:cNvPr id="3076" name="Picture 4">
            <a:extLst>
              <a:ext uri="{FF2B5EF4-FFF2-40B4-BE49-F238E27FC236}">
                <a16:creationId xmlns:a16="http://schemas.microsoft.com/office/drawing/2014/main" id="{6145FEF3-AEA6-4CD9-8B0C-F707460302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77" y="3429000"/>
            <a:ext cx="5247411" cy="3473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03357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0FD91-119F-014F-9DF2-88836DEBD801}"/>
              </a:ext>
            </a:extLst>
          </p:cNvPr>
          <p:cNvSpPr>
            <a:spLocks noGrp="1"/>
          </p:cNvSpPr>
          <p:nvPr>
            <p:ph type="title"/>
          </p:nvPr>
        </p:nvSpPr>
        <p:spPr>
          <a:xfrm>
            <a:off x="838200" y="179109"/>
            <a:ext cx="10515600" cy="937967"/>
          </a:xfrm>
        </p:spPr>
        <p:txBody>
          <a:bodyPr>
            <a:normAutofit/>
          </a:bodyPr>
          <a:lstStyle/>
          <a:p>
            <a:r>
              <a:rPr lang="en-US" sz="3200" dirty="0"/>
              <a:t>Total Towers vs Avg Unknown Bee Colony Loss By State</a:t>
            </a:r>
          </a:p>
        </p:txBody>
      </p:sp>
      <p:pic>
        <p:nvPicPr>
          <p:cNvPr id="8" name="Content Placeholder 7" descr="A picture containing text, map&#10;&#10;Description automatically generated">
            <a:extLst>
              <a:ext uri="{FF2B5EF4-FFF2-40B4-BE49-F238E27FC236}">
                <a16:creationId xmlns:a16="http://schemas.microsoft.com/office/drawing/2014/main" id="{56127303-90E8-4A74-9C38-635ED2146880}"/>
              </a:ext>
            </a:extLst>
          </p:cNvPr>
          <p:cNvPicPr>
            <a:picLocks noGrp="1" noChangeAspect="1"/>
          </p:cNvPicPr>
          <p:nvPr>
            <p:ph idx="1"/>
          </p:nvPr>
        </p:nvPicPr>
        <p:blipFill>
          <a:blip r:embed="rId2"/>
          <a:stretch>
            <a:fillRect/>
          </a:stretch>
        </p:blipFill>
        <p:spPr>
          <a:xfrm>
            <a:off x="5288437" y="2896385"/>
            <a:ext cx="7046536" cy="4081806"/>
          </a:xfrm>
        </p:spPr>
      </p:pic>
      <p:sp>
        <p:nvSpPr>
          <p:cNvPr id="9" name="TextBox 8">
            <a:extLst>
              <a:ext uri="{FF2B5EF4-FFF2-40B4-BE49-F238E27FC236}">
                <a16:creationId xmlns:a16="http://schemas.microsoft.com/office/drawing/2014/main" id="{CBBFA265-6CB3-4A67-BB44-26E6788DF757}"/>
              </a:ext>
            </a:extLst>
          </p:cNvPr>
          <p:cNvSpPr txBox="1"/>
          <p:nvPr/>
        </p:nvSpPr>
        <p:spPr>
          <a:xfrm>
            <a:off x="1107649" y="1159496"/>
            <a:ext cx="9855724" cy="2031325"/>
          </a:xfrm>
          <a:prstGeom prst="rect">
            <a:avLst/>
          </a:prstGeom>
          <a:noFill/>
        </p:spPr>
        <p:txBody>
          <a:bodyPr wrap="square" rtlCol="0">
            <a:spAutoFit/>
          </a:bodyPr>
          <a:lstStyle/>
          <a:p>
            <a:r>
              <a:rPr lang="en-US" dirty="0"/>
              <a:t>Null Hypothesis: The more towers a state has the less the average total loss due to unknown causes will be. </a:t>
            </a:r>
          </a:p>
          <a:p>
            <a:r>
              <a:rPr lang="en-US" dirty="0"/>
              <a:t>Alternative Hypothesis: The more towers a state has the greater the total loss due to unknown causes 	will be.  </a:t>
            </a:r>
          </a:p>
          <a:p>
            <a:r>
              <a:rPr lang="en-US" dirty="0"/>
              <a:t>Results:  The correlation test yield a line of best fit with a positive slope of 0.44 and a p-value of 0.03. 	Based on these results we reject the null hypothesis. </a:t>
            </a:r>
          </a:p>
          <a:p>
            <a:endParaRPr lang="en-US" dirty="0"/>
          </a:p>
        </p:txBody>
      </p:sp>
      <p:pic>
        <p:nvPicPr>
          <p:cNvPr id="1028" name="Picture 4">
            <a:extLst>
              <a:ext uri="{FF2B5EF4-FFF2-40B4-BE49-F238E27FC236}">
                <a16:creationId xmlns:a16="http://schemas.microsoft.com/office/drawing/2014/main" id="{F7DECEF5-1490-48D9-85D3-70B17094AC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28" y="3190821"/>
            <a:ext cx="5057870" cy="3541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86026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0FD91-119F-014F-9DF2-88836DEBD801}"/>
              </a:ext>
            </a:extLst>
          </p:cNvPr>
          <p:cNvSpPr>
            <a:spLocks noGrp="1"/>
          </p:cNvSpPr>
          <p:nvPr>
            <p:ph type="title"/>
          </p:nvPr>
        </p:nvSpPr>
        <p:spPr>
          <a:xfrm>
            <a:off x="838200" y="85332"/>
            <a:ext cx="10515600" cy="1325563"/>
          </a:xfrm>
        </p:spPr>
        <p:txBody>
          <a:bodyPr>
            <a:normAutofit/>
          </a:bodyPr>
          <a:lstStyle/>
          <a:p>
            <a:r>
              <a:rPr lang="en-US" sz="3200" dirty="0"/>
              <a:t>Total Cell Towers vs Avg Percent Loss of Bee Colonies by State</a:t>
            </a:r>
          </a:p>
        </p:txBody>
      </p:sp>
      <p:pic>
        <p:nvPicPr>
          <p:cNvPr id="5" name="Content Placeholder 4" descr="A picture containing text, map&#10;&#10;Description automatically generated">
            <a:extLst>
              <a:ext uri="{FF2B5EF4-FFF2-40B4-BE49-F238E27FC236}">
                <a16:creationId xmlns:a16="http://schemas.microsoft.com/office/drawing/2014/main" id="{6A10D899-F10F-45E7-B0A0-FD072AB6FCCC}"/>
              </a:ext>
            </a:extLst>
          </p:cNvPr>
          <p:cNvPicPr>
            <a:picLocks noGrp="1" noChangeAspect="1"/>
          </p:cNvPicPr>
          <p:nvPr>
            <p:ph idx="1"/>
          </p:nvPr>
        </p:nvPicPr>
        <p:blipFill>
          <a:blip r:embed="rId2"/>
          <a:stretch>
            <a:fillRect/>
          </a:stretch>
        </p:blipFill>
        <p:spPr>
          <a:xfrm>
            <a:off x="5062307" y="3643459"/>
            <a:ext cx="7313044" cy="3377309"/>
          </a:xfrm>
        </p:spPr>
      </p:pic>
      <p:pic>
        <p:nvPicPr>
          <p:cNvPr id="2050" name="Picture 2">
            <a:extLst>
              <a:ext uri="{FF2B5EF4-FFF2-40B4-BE49-F238E27FC236}">
                <a16:creationId xmlns:a16="http://schemas.microsoft.com/office/drawing/2014/main" id="{CF5B4FB8-34A4-4B78-9776-14636EAE6A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07" y="3318235"/>
            <a:ext cx="5069816" cy="345443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0AE7F3C-090C-433B-9328-47A73A1E601D}"/>
              </a:ext>
            </a:extLst>
          </p:cNvPr>
          <p:cNvSpPr txBox="1"/>
          <p:nvPr/>
        </p:nvSpPr>
        <p:spPr>
          <a:xfrm>
            <a:off x="620757" y="1183216"/>
            <a:ext cx="10779550" cy="2031325"/>
          </a:xfrm>
          <a:prstGeom prst="rect">
            <a:avLst/>
          </a:prstGeom>
          <a:noFill/>
        </p:spPr>
        <p:txBody>
          <a:bodyPr wrap="square" rtlCol="0">
            <a:spAutoFit/>
          </a:bodyPr>
          <a:lstStyle/>
          <a:p>
            <a:r>
              <a:rPr lang="en-US" dirty="0"/>
              <a:t>Graph: Total Cell Towers vs Avg </a:t>
            </a:r>
            <a:r>
              <a:rPr lang="en-US" dirty="0" err="1"/>
              <a:t>Pct</a:t>
            </a:r>
            <a:r>
              <a:rPr lang="en-US" dirty="0"/>
              <a:t> Loss of Bee Colonies by State</a:t>
            </a:r>
          </a:p>
          <a:p>
            <a:r>
              <a:rPr lang="en-US" dirty="0"/>
              <a:t>Null Hypothesis: The more towers a state has the lower percent loss the state will have on average. </a:t>
            </a:r>
          </a:p>
          <a:p>
            <a:r>
              <a:rPr lang="en-US" dirty="0"/>
              <a:t>Alternative Hypothesis: The more towers a state has the greater percent loss the state will have on average. </a:t>
            </a:r>
          </a:p>
          <a:p>
            <a:r>
              <a:rPr lang="en-US" dirty="0"/>
              <a:t> </a:t>
            </a:r>
          </a:p>
          <a:p>
            <a:r>
              <a:rPr lang="en-US" dirty="0"/>
              <a:t>Results: The correlation test yielded a line of best fit with a positive slope of 0.02 with a p-value of 0.89. Based on 	these results we fail to reject the null hypothesis.</a:t>
            </a:r>
          </a:p>
          <a:p>
            <a:endParaRPr lang="en-US" dirty="0"/>
          </a:p>
        </p:txBody>
      </p:sp>
    </p:spTree>
    <p:extLst>
      <p:ext uri="{BB962C8B-B14F-4D97-AF65-F5344CB8AC3E}">
        <p14:creationId xmlns:p14="http://schemas.microsoft.com/office/powerpoint/2010/main" val="20892402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BC8C4-7EDA-43C1-B4FC-79746415AD7B}"/>
              </a:ext>
            </a:extLst>
          </p:cNvPr>
          <p:cNvSpPr>
            <a:spLocks noGrp="1"/>
          </p:cNvSpPr>
          <p:nvPr>
            <p:ph type="title"/>
          </p:nvPr>
        </p:nvSpPr>
        <p:spPr/>
        <p:txBody>
          <a:bodyPr>
            <a:normAutofit/>
          </a:bodyPr>
          <a:lstStyle/>
          <a:p>
            <a:r>
              <a:rPr lang="en-US" sz="3600" dirty="0"/>
              <a:t>Conclusions</a:t>
            </a:r>
          </a:p>
        </p:txBody>
      </p:sp>
      <p:sp>
        <p:nvSpPr>
          <p:cNvPr id="3" name="Content Placeholder 2">
            <a:extLst>
              <a:ext uri="{FF2B5EF4-FFF2-40B4-BE49-F238E27FC236}">
                <a16:creationId xmlns:a16="http://schemas.microsoft.com/office/drawing/2014/main" id="{AEEE7017-81CB-4010-B19F-F74FAF3A897F}"/>
              </a:ext>
            </a:extLst>
          </p:cNvPr>
          <p:cNvSpPr>
            <a:spLocks noGrp="1"/>
          </p:cNvSpPr>
          <p:nvPr>
            <p:ph idx="1"/>
          </p:nvPr>
        </p:nvSpPr>
        <p:spPr/>
        <p:txBody>
          <a:bodyPr>
            <a:normAutofit fontScale="77500" lnSpcReduction="20000"/>
          </a:bodyPr>
          <a:lstStyle/>
          <a:p>
            <a:pPr marL="0" indent="0">
              <a:buNone/>
            </a:pPr>
            <a:r>
              <a:rPr lang="en-US" dirty="0"/>
              <a:t>	Based on the cell phone tower data vs the bee data of percent loss, total bee colonies, and total bee colonies lost due to unknown causes we can not make any certain conclusions that cell phone towers affect the survival rate of bees in the surrounding areas. Further study is necessary as we need more time to find data sets that include bee colonies at the county level, and the date cell phone towers were built. We would like to create time series data as towers are built versus colonies lost</a:t>
            </a:r>
            <a:r>
              <a:rPr lang="en-US"/>
              <a:t>. </a:t>
            </a:r>
            <a:endParaRPr lang="en-US" dirty="0"/>
          </a:p>
          <a:p>
            <a:pPr marL="0" indent="0">
              <a:buNone/>
            </a:pPr>
            <a:r>
              <a:rPr lang="en-US" dirty="0"/>
              <a:t>Our limitations include:</a:t>
            </a:r>
          </a:p>
          <a:p>
            <a:pPr marL="0" indent="0">
              <a:buNone/>
            </a:pPr>
            <a:r>
              <a:rPr lang="en-US" dirty="0"/>
              <a:t>	1) Bee data was only available at the state level, while towers were available by latitude and longitude.</a:t>
            </a:r>
          </a:p>
          <a:p>
            <a:pPr marL="0" indent="0">
              <a:buNone/>
            </a:pPr>
            <a:r>
              <a:rPr lang="en-US" dirty="0"/>
              <a:t>	2) Tower data was a crowdsourced CSV, and is not a fully comprehensive set of towers.</a:t>
            </a:r>
          </a:p>
          <a:p>
            <a:pPr marL="0" indent="0">
              <a:buNone/>
            </a:pPr>
            <a:r>
              <a:rPr lang="en-US" dirty="0"/>
              <a:t>	3) Tower data, because it is crowdsourced, does not reflect the date the tower was built, only the date the tower was logged. </a:t>
            </a:r>
          </a:p>
          <a:p>
            <a:pPr marL="0" indent="0">
              <a:buNone/>
            </a:pPr>
            <a:r>
              <a:rPr lang="en-US" dirty="0"/>
              <a:t>	</a:t>
            </a:r>
          </a:p>
        </p:txBody>
      </p:sp>
    </p:spTree>
    <p:extLst>
      <p:ext uri="{BB962C8B-B14F-4D97-AF65-F5344CB8AC3E}">
        <p14:creationId xmlns:p14="http://schemas.microsoft.com/office/powerpoint/2010/main" val="1733266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5AC3C-A759-D740-BE87-191A333415E6}"/>
              </a:ext>
            </a:extLst>
          </p:cNvPr>
          <p:cNvSpPr>
            <a:spLocks noGrp="1"/>
          </p:cNvSpPr>
          <p:nvPr>
            <p:ph type="title"/>
          </p:nvPr>
        </p:nvSpPr>
        <p:spPr>
          <a:xfrm>
            <a:off x="650449" y="4445251"/>
            <a:ext cx="10901471" cy="1350712"/>
          </a:xfrm>
          <a:noFill/>
        </p:spPr>
        <p:txBody>
          <a:bodyPr vert="horz" lIns="91440" tIns="45720" rIns="91440" bIns="45720" rtlCol="0" anchor="b">
            <a:normAutofit fontScale="90000"/>
          </a:bodyPr>
          <a:lstStyle/>
          <a:p>
            <a:pPr algn="ctr"/>
            <a:r>
              <a:rPr lang="en-US" sz="6000" dirty="0"/>
              <a:t>In Conclusion</a:t>
            </a:r>
            <a:br>
              <a:rPr lang="en-US" sz="6000" dirty="0"/>
            </a:br>
            <a:r>
              <a:rPr lang="en-US" sz="6000" dirty="0"/>
              <a:t>(Bee concerned, honey!)</a:t>
            </a:r>
          </a:p>
        </p:txBody>
      </p:sp>
      <p:sp>
        <p:nvSpPr>
          <p:cNvPr id="9" name="Rounded Rectangle 18">
            <a:extLst>
              <a:ext uri="{FF2B5EF4-FFF2-40B4-BE49-F238E27FC236}">
                <a16:creationId xmlns:a16="http://schemas.microsoft.com/office/drawing/2014/main" id="{283A93BD-A469-4D4C-8A1F-5668AE9758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28565" y="503573"/>
            <a:ext cx="7134870" cy="3599401"/>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0FE8E74-CD93-8C46-8C4A-B7F68DAF382E}"/>
              </a:ext>
            </a:extLst>
          </p:cNvPr>
          <p:cNvPicPr>
            <a:picLocks noChangeAspect="1"/>
          </p:cNvPicPr>
          <p:nvPr/>
        </p:nvPicPr>
        <p:blipFill rotWithShape="1">
          <a:blip r:embed="rId2"/>
          <a:srcRect t="14075" r="-1" b="-1"/>
          <a:stretch/>
        </p:blipFill>
        <p:spPr>
          <a:xfrm>
            <a:off x="2694432" y="666497"/>
            <a:ext cx="6803136" cy="3273552"/>
          </a:xfrm>
          <a:prstGeom prst="rect">
            <a:avLst/>
          </a:prstGeom>
          <a:effectLst/>
        </p:spPr>
      </p:pic>
      <p:sp>
        <p:nvSpPr>
          <p:cNvPr id="3" name="TextBox 2">
            <a:extLst>
              <a:ext uri="{FF2B5EF4-FFF2-40B4-BE49-F238E27FC236}">
                <a16:creationId xmlns:a16="http://schemas.microsoft.com/office/drawing/2014/main" id="{17E0BA22-9D4A-FE47-9754-F429F87B3D63}"/>
              </a:ext>
            </a:extLst>
          </p:cNvPr>
          <p:cNvSpPr txBox="1"/>
          <p:nvPr/>
        </p:nvSpPr>
        <p:spPr>
          <a:xfrm>
            <a:off x="3156769" y="5907640"/>
            <a:ext cx="5586539" cy="646331"/>
          </a:xfrm>
          <a:prstGeom prst="rect">
            <a:avLst/>
          </a:prstGeom>
          <a:noFill/>
        </p:spPr>
        <p:txBody>
          <a:bodyPr wrap="square" rtlCol="0">
            <a:spAutoFit/>
          </a:bodyPr>
          <a:lstStyle/>
          <a:p>
            <a:pPr algn="ctr"/>
            <a:r>
              <a:rPr lang="en-US" dirty="0"/>
              <a:t>Colonies continue to die at an alarming rate</a:t>
            </a:r>
            <a:br>
              <a:rPr lang="en-US" dirty="0"/>
            </a:br>
            <a:r>
              <a:rPr lang="en-US" dirty="0"/>
              <a:t>More study is needed</a:t>
            </a:r>
          </a:p>
        </p:txBody>
      </p:sp>
    </p:spTree>
    <p:extLst>
      <p:ext uri="{BB962C8B-B14F-4D97-AF65-F5344CB8AC3E}">
        <p14:creationId xmlns:p14="http://schemas.microsoft.com/office/powerpoint/2010/main" val="2758692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03C30-B6B6-224B-945C-0C44A33EDF8C}"/>
              </a:ext>
            </a:extLst>
          </p:cNvPr>
          <p:cNvSpPr>
            <a:spLocks noGrp="1"/>
          </p:cNvSpPr>
          <p:nvPr>
            <p:ph type="title"/>
          </p:nvPr>
        </p:nvSpPr>
        <p:spPr>
          <a:xfrm>
            <a:off x="4965430" y="629268"/>
            <a:ext cx="6586491" cy="1286160"/>
          </a:xfrm>
        </p:spPr>
        <p:txBody>
          <a:bodyPr anchor="b">
            <a:normAutofit/>
          </a:bodyPr>
          <a:lstStyle/>
          <a:p>
            <a:r>
              <a:rPr lang="en-US" dirty="0"/>
              <a:t>Why Bees?</a:t>
            </a:r>
          </a:p>
        </p:txBody>
      </p:sp>
      <p:pic>
        <p:nvPicPr>
          <p:cNvPr id="8" name="Content Placeholder 4">
            <a:extLst>
              <a:ext uri="{FF2B5EF4-FFF2-40B4-BE49-F238E27FC236}">
                <a16:creationId xmlns:a16="http://schemas.microsoft.com/office/drawing/2014/main" id="{54F1A5A1-1DDE-F348-A40E-DBE233D890A0}"/>
              </a:ext>
            </a:extLst>
          </p:cNvPr>
          <p:cNvPicPr>
            <a:picLocks noChangeAspect="1"/>
          </p:cNvPicPr>
          <p:nvPr/>
        </p:nvPicPr>
        <p:blipFill rotWithShape="1">
          <a:blip r:embed="rId2"/>
          <a:srcRect r="24116"/>
          <a:stretch/>
        </p:blipFill>
        <p:spPr>
          <a:xfrm>
            <a:off x="20" y="10"/>
            <a:ext cx="4635571" cy="6857990"/>
          </a:xfrm>
          <a:prstGeom prst="rect">
            <a:avLst/>
          </a:prstGeom>
          <a:effectLst/>
        </p:spPr>
      </p:pic>
      <p:cxnSp>
        <p:nvCxnSpPr>
          <p:cNvPr id="13" name="Straight Connector 12">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EA9C20"/>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9C06AA8-1FE9-4B35-B19B-122746F123B1}"/>
              </a:ext>
            </a:extLst>
          </p:cNvPr>
          <p:cNvSpPr>
            <a:spLocks noGrp="1"/>
          </p:cNvSpPr>
          <p:nvPr>
            <p:ph idx="1"/>
          </p:nvPr>
        </p:nvSpPr>
        <p:spPr>
          <a:xfrm>
            <a:off x="2965623" y="2438400"/>
            <a:ext cx="8586298" cy="3785419"/>
          </a:xfrm>
        </p:spPr>
        <p:txBody>
          <a:bodyPr>
            <a:normAutofit fontScale="62500" lnSpcReduction="20000"/>
          </a:bodyPr>
          <a:lstStyle/>
          <a:p>
            <a:r>
              <a:rPr lang="en-US" dirty="0"/>
              <a:t>Since the late 1990s, beekeepers around the world have observed the mysterious and sudden disappearance of bees, and report unusually high rates of decline in honeybee colonies.</a:t>
            </a:r>
            <a:endParaRPr lang="en-US" sz="2000" b="0" dirty="0">
              <a:effectLst/>
            </a:endParaRPr>
          </a:p>
          <a:p>
            <a:r>
              <a:rPr lang="en-US" dirty="0"/>
              <a:t>Bees make more than honey – they are key to food production because they pollinate crops. </a:t>
            </a:r>
          </a:p>
          <a:p>
            <a:r>
              <a:rPr lang="en-US" dirty="0"/>
              <a:t>A third of the food that we eat depends on pollinating insects: vegetables like zucchini, fruits like apricot, nuts like almonds, spices like coriander, edible oils like canola, and many more… </a:t>
            </a:r>
          </a:p>
          <a:p>
            <a:r>
              <a:rPr lang="en-US" dirty="0"/>
              <a:t>In Europe alone, the growth of over 4,000 vegetables depends on the essential work of pollinators. </a:t>
            </a:r>
          </a:p>
          <a:p>
            <a:r>
              <a:rPr lang="en-US" dirty="0"/>
              <a:t>But currently, more and more bees are dying. </a:t>
            </a:r>
          </a:p>
          <a:p>
            <a:r>
              <a:rPr lang="en-US" dirty="0"/>
              <a:t>The bee decline affects mankind too. Our lives depend on theirs.</a:t>
            </a:r>
            <a:endParaRPr lang="en-US" sz="2000" b="0" dirty="0">
              <a:effectLst/>
            </a:endParaRPr>
          </a:p>
          <a:p>
            <a:r>
              <a:rPr lang="en-US" dirty="0"/>
              <a:t>Source :</a:t>
            </a:r>
            <a:r>
              <a:rPr lang="en-US" u="sng" dirty="0">
                <a:hlinkClick r:id="rId3"/>
              </a:rPr>
              <a:t>http://sos-bees.org/situation/</a:t>
            </a:r>
            <a:endParaRPr lang="en-US" sz="2000" b="0" dirty="0">
              <a:effectLst/>
            </a:endParaRPr>
          </a:p>
          <a:p>
            <a:pPr marL="0" indent="0">
              <a:buNone/>
            </a:pPr>
            <a:br>
              <a:rPr lang="en-US" sz="2000" dirty="0"/>
            </a:br>
            <a:endParaRPr lang="en-US" sz="2000" dirty="0"/>
          </a:p>
        </p:txBody>
      </p:sp>
    </p:spTree>
    <p:extLst>
      <p:ext uri="{BB962C8B-B14F-4D97-AF65-F5344CB8AC3E}">
        <p14:creationId xmlns:p14="http://schemas.microsoft.com/office/powerpoint/2010/main" val="3911246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147C0-4EBD-8B46-965C-2A5B6A04F372}"/>
              </a:ext>
            </a:extLst>
          </p:cNvPr>
          <p:cNvSpPr>
            <a:spLocks noGrp="1"/>
          </p:cNvSpPr>
          <p:nvPr>
            <p:ph type="title"/>
          </p:nvPr>
        </p:nvSpPr>
        <p:spPr>
          <a:xfrm>
            <a:off x="838200" y="93277"/>
            <a:ext cx="10515600" cy="1325563"/>
          </a:xfrm>
        </p:spPr>
        <p:txBody>
          <a:bodyPr/>
          <a:lstStyle/>
          <a:p>
            <a:pPr algn="ctr"/>
            <a:r>
              <a:rPr lang="en-US" dirty="0"/>
              <a:t>5 Simple, Easy Actions </a:t>
            </a:r>
          </a:p>
        </p:txBody>
      </p:sp>
      <p:sp>
        <p:nvSpPr>
          <p:cNvPr id="3" name="Content Placeholder 2">
            <a:extLst>
              <a:ext uri="{FF2B5EF4-FFF2-40B4-BE49-F238E27FC236}">
                <a16:creationId xmlns:a16="http://schemas.microsoft.com/office/drawing/2014/main" id="{E0E4C7A1-E08B-6442-8609-174691A84501}"/>
              </a:ext>
            </a:extLst>
          </p:cNvPr>
          <p:cNvSpPr>
            <a:spLocks noGrp="1"/>
          </p:cNvSpPr>
          <p:nvPr>
            <p:ph idx="1"/>
          </p:nvPr>
        </p:nvSpPr>
        <p:spPr>
          <a:xfrm>
            <a:off x="838200" y="1195431"/>
            <a:ext cx="10515600" cy="4351338"/>
          </a:xfrm>
        </p:spPr>
        <p:txBody>
          <a:bodyPr>
            <a:normAutofit fontScale="92500" lnSpcReduction="10000"/>
          </a:bodyPr>
          <a:lstStyle/>
          <a:p>
            <a:pPr marL="514350" indent="-514350">
              <a:buFont typeface="+mj-lt"/>
              <a:buAutoNum type="arabicPeriod"/>
            </a:pPr>
            <a:r>
              <a:rPr lang="en-US" dirty="0"/>
              <a:t>Support the Bee Informed Partnership </a:t>
            </a:r>
            <a:r>
              <a:rPr lang="en-US" dirty="0">
                <a:hlinkClick r:id="rId2"/>
              </a:rPr>
              <a:t>https://beeinformed.org/donate/</a:t>
            </a:r>
            <a:r>
              <a:rPr lang="en-US" dirty="0"/>
              <a:t> </a:t>
            </a:r>
          </a:p>
          <a:p>
            <a:pPr marL="514350" indent="-514350">
              <a:buFont typeface="+mj-lt"/>
              <a:buAutoNum type="arabicPeriod"/>
            </a:pPr>
            <a:r>
              <a:rPr lang="en-US" dirty="0"/>
              <a:t>Write or call the USDA - The department will suspend data collection for its </a:t>
            </a:r>
            <a:r>
              <a:rPr lang="en-US" dirty="0">
                <a:hlinkClick r:id="rId3"/>
              </a:rPr>
              <a:t>Honey Bee Colonies report</a:t>
            </a:r>
            <a:r>
              <a:rPr lang="en-US" dirty="0"/>
              <a:t>, and officials did not say when — or if — it would be restarted The Agricultural Department has been a key source of data on the insects, which is critically important to scientists and farmers.</a:t>
            </a:r>
          </a:p>
          <a:p>
            <a:pPr marL="457200" lvl="1" indent="0">
              <a:buNone/>
            </a:pPr>
            <a:r>
              <a:rPr lang="en-US" dirty="0">
                <a:hlinkClick r:id="rId4"/>
              </a:rPr>
              <a:t>https://www.usda.gov/contact-us</a:t>
            </a:r>
            <a:endParaRPr lang="en-US" dirty="0"/>
          </a:p>
          <a:p>
            <a:pPr marL="457200" indent="-457200">
              <a:buFont typeface="+mj-lt"/>
              <a:buAutoNum type="arabicPeriod"/>
            </a:pPr>
            <a:r>
              <a:rPr lang="en-US" dirty="0"/>
              <a:t>Plant a garden with local and native flowers</a:t>
            </a:r>
          </a:p>
          <a:p>
            <a:pPr marL="457200" indent="-457200">
              <a:buFont typeface="+mj-lt"/>
              <a:buAutoNum type="arabicPeriod"/>
            </a:pPr>
            <a:r>
              <a:rPr lang="en-US" dirty="0"/>
              <a:t>Lighten your pesticide usage</a:t>
            </a:r>
          </a:p>
          <a:p>
            <a:pPr marL="457200" indent="-457200">
              <a:buFont typeface="+mj-lt"/>
              <a:buAutoNum type="arabicPeriod"/>
            </a:pPr>
            <a:r>
              <a:rPr lang="en-US" dirty="0"/>
              <a:t>Become a beekeeper!!</a:t>
            </a:r>
          </a:p>
          <a:p>
            <a:pPr marL="914400" lvl="1" indent="-457200">
              <a:buFont typeface="+mj-lt"/>
              <a:buAutoNum type="arabicPeriod"/>
            </a:pPr>
            <a:r>
              <a:rPr lang="en-US" dirty="0">
                <a:hlinkClick r:id="rId5"/>
              </a:rPr>
              <a:t>https://www.osbeehives.com/</a:t>
            </a:r>
            <a:endParaRPr lang="en-US" dirty="0"/>
          </a:p>
          <a:p>
            <a:pPr marL="457200" indent="-457200">
              <a:buFont typeface="+mj-lt"/>
              <a:buAutoNum type="arabicPeriod"/>
            </a:pPr>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16142652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6">
            <a:extLst>
              <a:ext uri="{FF2B5EF4-FFF2-40B4-BE49-F238E27FC236}">
                <a16:creationId xmlns:a16="http://schemas.microsoft.com/office/drawing/2014/main" id="{F64F6814-96D5-4463-898E-405CC0C40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FE684D-37E1-C14A-989B-07112DD078BF}"/>
              </a:ext>
            </a:extLst>
          </p:cNvPr>
          <p:cNvSpPr>
            <a:spLocks noGrp="1"/>
          </p:cNvSpPr>
          <p:nvPr>
            <p:ph type="title"/>
          </p:nvPr>
        </p:nvSpPr>
        <p:spPr>
          <a:xfrm>
            <a:off x="821516" y="640263"/>
            <a:ext cx="6204984" cy="1344975"/>
          </a:xfrm>
        </p:spPr>
        <p:txBody>
          <a:bodyPr>
            <a:normAutofit/>
          </a:bodyPr>
          <a:lstStyle/>
          <a:p>
            <a:r>
              <a:rPr lang="en-US" sz="4000" dirty="0"/>
              <a:t>With special thanks to:</a:t>
            </a:r>
          </a:p>
        </p:txBody>
      </p:sp>
      <p:sp>
        <p:nvSpPr>
          <p:cNvPr id="3" name="Content Placeholder 2">
            <a:extLst>
              <a:ext uri="{FF2B5EF4-FFF2-40B4-BE49-F238E27FC236}">
                <a16:creationId xmlns:a16="http://schemas.microsoft.com/office/drawing/2014/main" id="{2A885708-C628-434F-A826-5603A544DA64}"/>
              </a:ext>
            </a:extLst>
          </p:cNvPr>
          <p:cNvSpPr>
            <a:spLocks noGrp="1"/>
          </p:cNvSpPr>
          <p:nvPr>
            <p:ph idx="1"/>
          </p:nvPr>
        </p:nvSpPr>
        <p:spPr>
          <a:xfrm>
            <a:off x="821515" y="2121762"/>
            <a:ext cx="6204984" cy="3626917"/>
          </a:xfrm>
        </p:spPr>
        <p:txBody>
          <a:bodyPr>
            <a:normAutofit/>
          </a:bodyPr>
          <a:lstStyle/>
          <a:p>
            <a:r>
              <a:rPr lang="en-US" sz="2400" dirty="0"/>
              <a:t>Guy</a:t>
            </a:r>
          </a:p>
          <a:p>
            <a:r>
              <a:rPr lang="en-US" sz="2400" dirty="0"/>
              <a:t>Bethany</a:t>
            </a:r>
          </a:p>
          <a:p>
            <a:r>
              <a:rPr lang="en-US" sz="2400" dirty="0"/>
              <a:t>Alexander</a:t>
            </a:r>
          </a:p>
          <a:p>
            <a:r>
              <a:rPr lang="en-US" sz="2400" dirty="0"/>
              <a:t>Louis</a:t>
            </a:r>
          </a:p>
        </p:txBody>
      </p:sp>
      <p:pic>
        <p:nvPicPr>
          <p:cNvPr id="7" name="Picture 6">
            <a:extLst>
              <a:ext uri="{FF2B5EF4-FFF2-40B4-BE49-F238E27FC236}">
                <a16:creationId xmlns:a16="http://schemas.microsoft.com/office/drawing/2014/main" id="{550246CC-C5A8-564D-A263-7C3558121D89}"/>
              </a:ext>
            </a:extLst>
          </p:cNvPr>
          <p:cNvPicPr>
            <a:picLocks noChangeAspect="1"/>
          </p:cNvPicPr>
          <p:nvPr/>
        </p:nvPicPr>
        <p:blipFill rotWithShape="1">
          <a:blip r:embed="rId2">
            <a:extLst/>
          </a:blip>
          <a:srcRect b="4957"/>
          <a:stretch/>
        </p:blipFill>
        <p:spPr>
          <a:xfrm>
            <a:off x="7829551" y="306909"/>
            <a:ext cx="4042409" cy="2286000"/>
          </a:xfrm>
          <a:prstGeom prst="rect">
            <a:avLst/>
          </a:prstGeom>
        </p:spPr>
      </p:pic>
      <p:pic>
        <p:nvPicPr>
          <p:cNvPr id="5" name="Picture 4">
            <a:extLst>
              <a:ext uri="{FF2B5EF4-FFF2-40B4-BE49-F238E27FC236}">
                <a16:creationId xmlns:a16="http://schemas.microsoft.com/office/drawing/2014/main" id="{261E8959-FB33-7B47-80E3-5CD87010F34E}"/>
              </a:ext>
            </a:extLst>
          </p:cNvPr>
          <p:cNvPicPr>
            <a:picLocks noChangeAspect="1"/>
          </p:cNvPicPr>
          <p:nvPr/>
        </p:nvPicPr>
        <p:blipFill rotWithShape="1">
          <a:blip r:embed="rId3">
            <a:extLst/>
          </a:blip>
          <a:srcRect t="6704" r="2" b="7268"/>
          <a:stretch/>
        </p:blipFill>
        <p:spPr>
          <a:xfrm>
            <a:off x="7995762" y="2828925"/>
            <a:ext cx="4042410" cy="3388994"/>
          </a:xfrm>
          <a:prstGeom prst="rect">
            <a:avLst/>
          </a:prstGeom>
        </p:spPr>
      </p:pic>
    </p:spTree>
    <p:extLst>
      <p:ext uri="{BB962C8B-B14F-4D97-AF65-F5344CB8AC3E}">
        <p14:creationId xmlns:p14="http://schemas.microsoft.com/office/powerpoint/2010/main" val="37208625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70F3F-ED48-4B40-A0F7-80563C11ACDD}"/>
              </a:ext>
            </a:extLst>
          </p:cNvPr>
          <p:cNvSpPr>
            <a:spLocks noGrp="1"/>
          </p:cNvSpPr>
          <p:nvPr>
            <p:ph type="title"/>
          </p:nvPr>
        </p:nvSpPr>
        <p:spPr>
          <a:xfrm>
            <a:off x="1134762" y="2787049"/>
            <a:ext cx="10515600" cy="1325563"/>
          </a:xfrm>
        </p:spPr>
        <p:txBody>
          <a:bodyPr/>
          <a:lstStyle/>
          <a:p>
            <a:pPr algn="ctr"/>
            <a:r>
              <a:rPr lang="en-US" dirty="0"/>
              <a:t>Backup</a:t>
            </a:r>
            <a:br>
              <a:rPr lang="en-US" dirty="0"/>
            </a:br>
            <a:endParaRPr lang="en-US" dirty="0"/>
          </a:p>
        </p:txBody>
      </p:sp>
    </p:spTree>
    <p:extLst>
      <p:ext uri="{BB962C8B-B14F-4D97-AF65-F5344CB8AC3E}">
        <p14:creationId xmlns:p14="http://schemas.microsoft.com/office/powerpoint/2010/main" val="11330865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172D4-F7AB-D54B-863E-ED565730777A}"/>
              </a:ext>
            </a:extLst>
          </p:cNvPr>
          <p:cNvSpPr>
            <a:spLocks noGrp="1"/>
          </p:cNvSpPr>
          <p:nvPr>
            <p:ph type="title"/>
          </p:nvPr>
        </p:nvSpPr>
        <p:spPr/>
        <p:txBody>
          <a:bodyPr/>
          <a:lstStyle/>
          <a:p>
            <a:r>
              <a:rPr lang="en-US" dirty="0"/>
              <a:t>In case you’re wondering…</a:t>
            </a:r>
          </a:p>
        </p:txBody>
      </p:sp>
      <p:sp>
        <p:nvSpPr>
          <p:cNvPr id="3" name="Content Placeholder 2">
            <a:extLst>
              <a:ext uri="{FF2B5EF4-FFF2-40B4-BE49-F238E27FC236}">
                <a16:creationId xmlns:a16="http://schemas.microsoft.com/office/drawing/2014/main" id="{80786FC9-F5C5-3846-AD51-90AE1D9035C8}"/>
              </a:ext>
            </a:extLst>
          </p:cNvPr>
          <p:cNvSpPr>
            <a:spLocks noGrp="1"/>
          </p:cNvSpPr>
          <p:nvPr>
            <p:ph idx="1"/>
          </p:nvPr>
        </p:nvSpPr>
        <p:spPr/>
        <p:txBody>
          <a:bodyPr>
            <a:normAutofit/>
          </a:bodyPr>
          <a:lstStyle/>
          <a:p>
            <a:pPr fontAlgn="base"/>
            <a:r>
              <a:rPr lang="en-US" dirty="0"/>
              <a:t>Bee Movie images: </a:t>
            </a:r>
            <a:r>
              <a:rPr lang="en-US" b="1" i="1" dirty="0"/>
              <a:t>fair use</a:t>
            </a:r>
            <a:r>
              <a:rPr lang="en-US" b="1" dirty="0"/>
              <a:t> by the following four areas (often outlined in §107 of the Copyright Act: </a:t>
            </a:r>
            <a:r>
              <a:rPr lang="en-US" dirty="0"/>
              <a:t>the purpose and character of the use, including whether such use is of a commercial nature or is for </a:t>
            </a:r>
            <a:r>
              <a:rPr lang="en-US" i="1" dirty="0"/>
              <a:t>nonprofit educational purposes</a:t>
            </a:r>
          </a:p>
          <a:p>
            <a:r>
              <a:rPr lang="en-US" dirty="0"/>
              <a:t>Be</a:t>
            </a:r>
            <a:r>
              <a:rPr lang="en-US" b="1" dirty="0"/>
              <a:t>e Informed Partnership </a:t>
            </a:r>
            <a:r>
              <a:rPr lang="en-US" dirty="0"/>
              <a:t>supports the reproduction and reuse of these results, publications and figures for scientific and educational purposes, at no cost, provided that BIP’s ownership, copyright and non-endorsement status are acknowledged ( see references slide 7)</a:t>
            </a:r>
          </a:p>
        </p:txBody>
      </p:sp>
    </p:spTree>
    <p:extLst>
      <p:ext uri="{BB962C8B-B14F-4D97-AF65-F5344CB8AC3E}">
        <p14:creationId xmlns:p14="http://schemas.microsoft.com/office/powerpoint/2010/main" val="23563867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20FC7-6765-B444-95EE-EED5D27E8B43}"/>
              </a:ext>
            </a:extLst>
          </p:cNvPr>
          <p:cNvSpPr>
            <a:spLocks noGrp="1"/>
          </p:cNvSpPr>
          <p:nvPr>
            <p:ph type="title"/>
          </p:nvPr>
        </p:nvSpPr>
        <p:spPr/>
        <p:txBody>
          <a:bodyPr/>
          <a:lstStyle/>
          <a:p>
            <a:r>
              <a:rPr lang="en-US" dirty="0"/>
              <a:t>Bee data tables</a:t>
            </a:r>
          </a:p>
        </p:txBody>
      </p:sp>
      <p:pic>
        <p:nvPicPr>
          <p:cNvPr id="8" name="Content Placeholder 7">
            <a:extLst>
              <a:ext uri="{FF2B5EF4-FFF2-40B4-BE49-F238E27FC236}">
                <a16:creationId xmlns:a16="http://schemas.microsoft.com/office/drawing/2014/main" id="{126DEE4B-EF10-8042-AC79-254F6E820D2B}"/>
              </a:ext>
            </a:extLst>
          </p:cNvPr>
          <p:cNvPicPr>
            <a:picLocks noGrp="1" noChangeAspect="1"/>
          </p:cNvPicPr>
          <p:nvPr>
            <p:ph idx="1"/>
          </p:nvPr>
        </p:nvPicPr>
        <p:blipFill>
          <a:blip r:embed="rId2"/>
          <a:stretch>
            <a:fillRect/>
          </a:stretch>
        </p:blipFill>
        <p:spPr>
          <a:xfrm>
            <a:off x="681143" y="1404711"/>
            <a:ext cx="3294956" cy="2367935"/>
          </a:xfrm>
        </p:spPr>
      </p:pic>
      <p:sp>
        <p:nvSpPr>
          <p:cNvPr id="9" name="TextBox 8">
            <a:extLst>
              <a:ext uri="{FF2B5EF4-FFF2-40B4-BE49-F238E27FC236}">
                <a16:creationId xmlns:a16="http://schemas.microsoft.com/office/drawing/2014/main" id="{03A3036B-E2D6-374F-8ABB-294DB5ECFC67}"/>
              </a:ext>
            </a:extLst>
          </p:cNvPr>
          <p:cNvSpPr txBox="1"/>
          <p:nvPr/>
        </p:nvSpPr>
        <p:spPr>
          <a:xfrm>
            <a:off x="523070" y="1318507"/>
            <a:ext cx="1191352" cy="369332"/>
          </a:xfrm>
          <a:prstGeom prst="rect">
            <a:avLst/>
          </a:prstGeom>
          <a:noFill/>
        </p:spPr>
        <p:txBody>
          <a:bodyPr wrap="none" rtlCol="0">
            <a:spAutoFit/>
          </a:bodyPr>
          <a:lstStyle/>
          <a:p>
            <a:r>
              <a:rPr lang="en-US" dirty="0"/>
              <a:t>2015-2018</a:t>
            </a:r>
          </a:p>
        </p:txBody>
      </p:sp>
      <p:pic>
        <p:nvPicPr>
          <p:cNvPr id="11" name="Picture 10">
            <a:extLst>
              <a:ext uri="{FF2B5EF4-FFF2-40B4-BE49-F238E27FC236}">
                <a16:creationId xmlns:a16="http://schemas.microsoft.com/office/drawing/2014/main" id="{86A1699D-CEC0-5548-812A-BB1395C370C5}"/>
              </a:ext>
            </a:extLst>
          </p:cNvPr>
          <p:cNvPicPr>
            <a:picLocks noChangeAspect="1"/>
          </p:cNvPicPr>
          <p:nvPr/>
        </p:nvPicPr>
        <p:blipFill>
          <a:blip r:embed="rId3"/>
          <a:stretch>
            <a:fillRect/>
          </a:stretch>
        </p:blipFill>
        <p:spPr>
          <a:xfrm>
            <a:off x="5779646" y="1188953"/>
            <a:ext cx="4064000" cy="3086100"/>
          </a:xfrm>
          <a:prstGeom prst="rect">
            <a:avLst/>
          </a:prstGeom>
        </p:spPr>
      </p:pic>
      <p:sp>
        <p:nvSpPr>
          <p:cNvPr id="12" name="TextBox 11">
            <a:extLst>
              <a:ext uri="{FF2B5EF4-FFF2-40B4-BE49-F238E27FC236}">
                <a16:creationId xmlns:a16="http://schemas.microsoft.com/office/drawing/2014/main" id="{212EB451-166A-AB4C-A5B6-1E21FCC4EADD}"/>
              </a:ext>
            </a:extLst>
          </p:cNvPr>
          <p:cNvSpPr txBox="1"/>
          <p:nvPr/>
        </p:nvSpPr>
        <p:spPr>
          <a:xfrm>
            <a:off x="5447425" y="1161814"/>
            <a:ext cx="1297150" cy="369332"/>
          </a:xfrm>
          <a:prstGeom prst="rect">
            <a:avLst/>
          </a:prstGeom>
          <a:noFill/>
        </p:spPr>
        <p:txBody>
          <a:bodyPr wrap="none" rtlCol="0">
            <a:spAutoFit/>
          </a:bodyPr>
          <a:lstStyle/>
          <a:p>
            <a:r>
              <a:rPr lang="en-US" dirty="0"/>
              <a:t>2011 - 2014</a:t>
            </a:r>
          </a:p>
        </p:txBody>
      </p:sp>
      <p:pic>
        <p:nvPicPr>
          <p:cNvPr id="6" name="Picture 5">
            <a:extLst>
              <a:ext uri="{FF2B5EF4-FFF2-40B4-BE49-F238E27FC236}">
                <a16:creationId xmlns:a16="http://schemas.microsoft.com/office/drawing/2014/main" id="{8F9E82FA-CC5A-484E-AAFD-DDAD9EA68BEA}"/>
              </a:ext>
            </a:extLst>
          </p:cNvPr>
          <p:cNvPicPr>
            <a:picLocks noChangeAspect="1"/>
          </p:cNvPicPr>
          <p:nvPr/>
        </p:nvPicPr>
        <p:blipFill>
          <a:blip r:embed="rId4"/>
          <a:stretch>
            <a:fillRect/>
          </a:stretch>
        </p:blipFill>
        <p:spPr>
          <a:xfrm>
            <a:off x="1118746" y="3976099"/>
            <a:ext cx="9321800" cy="2496620"/>
          </a:xfrm>
          <a:prstGeom prst="rect">
            <a:avLst/>
          </a:prstGeom>
        </p:spPr>
      </p:pic>
      <p:sp>
        <p:nvSpPr>
          <p:cNvPr id="7" name="TextBox 6">
            <a:extLst>
              <a:ext uri="{FF2B5EF4-FFF2-40B4-BE49-F238E27FC236}">
                <a16:creationId xmlns:a16="http://schemas.microsoft.com/office/drawing/2014/main" id="{4037CDC1-C5E4-2141-8DC0-05759B9A6BC1}"/>
              </a:ext>
            </a:extLst>
          </p:cNvPr>
          <p:cNvSpPr txBox="1"/>
          <p:nvPr/>
        </p:nvSpPr>
        <p:spPr>
          <a:xfrm>
            <a:off x="1290908" y="3973250"/>
            <a:ext cx="423514" cy="369332"/>
          </a:xfrm>
          <a:prstGeom prst="rect">
            <a:avLst/>
          </a:prstGeom>
          <a:noFill/>
        </p:spPr>
        <p:txBody>
          <a:bodyPr wrap="none" rtlCol="0">
            <a:spAutoFit/>
          </a:bodyPr>
          <a:lstStyle/>
          <a:p>
            <a:r>
              <a:rPr lang="en-US" dirty="0"/>
              <a:t>All</a:t>
            </a:r>
          </a:p>
        </p:txBody>
      </p:sp>
    </p:spTree>
    <p:extLst>
      <p:ext uri="{BB962C8B-B14F-4D97-AF65-F5344CB8AC3E}">
        <p14:creationId xmlns:p14="http://schemas.microsoft.com/office/powerpoint/2010/main" val="1043203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1C7AE-96CB-5243-87AF-B17F97DD2501}"/>
              </a:ext>
            </a:extLst>
          </p:cNvPr>
          <p:cNvSpPr>
            <a:spLocks noGrp="1"/>
          </p:cNvSpPr>
          <p:nvPr>
            <p:ph type="title"/>
          </p:nvPr>
        </p:nvSpPr>
        <p:spPr/>
        <p:txBody>
          <a:bodyPr/>
          <a:lstStyle/>
          <a:p>
            <a:pPr algn="ctr"/>
            <a:r>
              <a:rPr lang="en-US" dirty="0"/>
              <a:t>What Do the Specialists Think?</a:t>
            </a:r>
            <a:br>
              <a:rPr lang="en-US" dirty="0"/>
            </a:br>
            <a:endParaRPr lang="en-US" dirty="0"/>
          </a:p>
        </p:txBody>
      </p:sp>
      <p:sp>
        <p:nvSpPr>
          <p:cNvPr id="3" name="Content Placeholder 2">
            <a:extLst>
              <a:ext uri="{FF2B5EF4-FFF2-40B4-BE49-F238E27FC236}">
                <a16:creationId xmlns:a16="http://schemas.microsoft.com/office/drawing/2014/main" id="{F38DA9B2-BC71-9848-80B6-DA6CF1626FC3}"/>
              </a:ext>
            </a:extLst>
          </p:cNvPr>
          <p:cNvSpPr>
            <a:spLocks noGrp="1"/>
          </p:cNvSpPr>
          <p:nvPr>
            <p:ph idx="1"/>
          </p:nvPr>
        </p:nvSpPr>
        <p:spPr>
          <a:xfrm>
            <a:off x="838200" y="1027906"/>
            <a:ext cx="10515600" cy="4351338"/>
          </a:xfrm>
        </p:spPr>
        <p:txBody>
          <a:bodyPr>
            <a:normAutofit fontScale="85000" lnSpcReduction="20000"/>
          </a:bodyPr>
          <a:lstStyle/>
          <a:p>
            <a:endParaRPr lang="en-US" b="1" dirty="0"/>
          </a:p>
          <a:p>
            <a:r>
              <a:rPr lang="en-US" dirty="0"/>
              <a:t>Colony collapse disorder leapt into </a:t>
            </a:r>
            <a:r>
              <a:rPr lang="en-US" dirty="0">
                <a:solidFill>
                  <a:schemeClr val="accent1"/>
                </a:solidFill>
                <a:hlinkClick r:id="rId2">
                  <a:extLst>
                    <a:ext uri="{A12FA001-AC4F-418D-AE19-62706E023703}">
                      <ahyp:hlinkClr xmlns:ahyp="http://schemas.microsoft.com/office/drawing/2018/hyperlinkcolor" val="tx"/>
                    </a:ext>
                  </a:extLst>
                </a:hlinkClick>
              </a:rPr>
              <a:t>headlines</a:t>
            </a:r>
            <a:r>
              <a:rPr lang="en-US" dirty="0">
                <a:solidFill>
                  <a:schemeClr val="accent1"/>
                </a:solidFill>
              </a:rPr>
              <a:t> </a:t>
            </a:r>
            <a:r>
              <a:rPr lang="en-US" dirty="0"/>
              <a:t>after a bad winter in 2006-07. It was dramatic, mysterious and unprecedented. Beekeepers and farmers sounded the alarm: The bees are disappearing </a:t>
            </a:r>
          </a:p>
          <a:p>
            <a:r>
              <a:rPr lang="en-US" b="1" dirty="0"/>
              <a:t>Colony Collapse Disorder</a:t>
            </a:r>
            <a:r>
              <a:rPr lang="en-US" dirty="0"/>
              <a:t> is the phenomenon that occurs when the majority of worker bees in a </a:t>
            </a:r>
            <a:r>
              <a:rPr lang="en-US" b="1" dirty="0"/>
              <a:t>colony</a:t>
            </a:r>
            <a:r>
              <a:rPr lang="en-US" dirty="0"/>
              <a:t> disappear and leave behind a queen, plenty of food and a few nurse bees to care for the remaining immature bees and the queen</a:t>
            </a:r>
          </a:p>
          <a:p>
            <a:r>
              <a:rPr lang="en-US" dirty="0"/>
              <a:t>Lately, beekeepers have been attributing more of their losses to </a:t>
            </a:r>
            <a:r>
              <a:rPr lang="en-US" dirty="0">
                <a:hlinkClick r:id="rId3"/>
              </a:rPr>
              <a:t>problems with queen bees</a:t>
            </a:r>
            <a:r>
              <a:rPr lang="en-US" dirty="0"/>
              <a:t>. They’re not living as long, usually because they run out of sperm supplies too early. It’s unclear why</a:t>
            </a:r>
          </a:p>
          <a:p>
            <a:pPr lvl="1"/>
            <a:r>
              <a:rPr lang="en-US" sz="1500" dirty="0">
                <a:hlinkClick r:id="rId4"/>
              </a:rPr>
              <a:t>Click here to learn more about queen bee sperm than you probably really wanted to know</a:t>
            </a:r>
            <a:endParaRPr lang="en-US" sz="1500" dirty="0"/>
          </a:p>
          <a:p>
            <a:pPr marL="0" indent="0">
              <a:buNone/>
            </a:pPr>
            <a:r>
              <a:rPr lang="en-US" dirty="0"/>
              <a:t>There’s no one answer. But there are a lot of different theories….</a:t>
            </a:r>
          </a:p>
          <a:p>
            <a:pPr marL="0" indent="0" algn="ctr">
              <a:buNone/>
            </a:pPr>
            <a:r>
              <a:rPr lang="en-US" dirty="0"/>
              <a:t>here are ours</a:t>
            </a:r>
            <a:endParaRPr lang="en-US" sz="1900" dirty="0"/>
          </a:p>
          <a:p>
            <a:endParaRPr lang="en-US" dirty="0"/>
          </a:p>
        </p:txBody>
      </p:sp>
    </p:spTree>
    <p:extLst>
      <p:ext uri="{BB962C8B-B14F-4D97-AF65-F5344CB8AC3E}">
        <p14:creationId xmlns:p14="http://schemas.microsoft.com/office/powerpoint/2010/main" val="3232865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C864A-58F5-FF42-91FA-4C82F3841BC8}"/>
              </a:ext>
            </a:extLst>
          </p:cNvPr>
          <p:cNvSpPr>
            <a:spLocks noGrp="1"/>
          </p:cNvSpPr>
          <p:nvPr>
            <p:ph type="title"/>
          </p:nvPr>
        </p:nvSpPr>
        <p:spPr>
          <a:xfrm>
            <a:off x="960100" y="978102"/>
            <a:ext cx="10588434" cy="1062644"/>
          </a:xfrm>
        </p:spPr>
        <p:txBody>
          <a:bodyPr anchor="b">
            <a:normAutofit/>
          </a:bodyPr>
          <a:lstStyle/>
          <a:p>
            <a:r>
              <a:rPr lang="en-US" sz="3700"/>
              <a:t>Hypothesis ( AKA Questions We’re Trying to Answer)</a:t>
            </a:r>
          </a:p>
        </p:txBody>
      </p:sp>
      <p:cxnSp>
        <p:nvCxnSpPr>
          <p:cNvPr id="18" name="Straight Connector 9">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624" y="2265037"/>
            <a:ext cx="10125012"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305019F-3446-2C46-9D8C-63CB350353B4}"/>
              </a:ext>
            </a:extLst>
          </p:cNvPr>
          <p:cNvPicPr>
            <a:picLocks noChangeAspect="1"/>
          </p:cNvPicPr>
          <p:nvPr/>
        </p:nvPicPr>
        <p:blipFill>
          <a:blip r:embed="rId2"/>
          <a:stretch>
            <a:fillRect/>
          </a:stretch>
        </p:blipFill>
        <p:spPr>
          <a:xfrm>
            <a:off x="1114023" y="2811104"/>
            <a:ext cx="3366480" cy="2528186"/>
          </a:xfrm>
          <a:prstGeom prst="rect">
            <a:avLst/>
          </a:prstGeom>
        </p:spPr>
      </p:pic>
      <p:sp>
        <p:nvSpPr>
          <p:cNvPr id="3" name="Content Placeholder 2">
            <a:extLst>
              <a:ext uri="{FF2B5EF4-FFF2-40B4-BE49-F238E27FC236}">
                <a16:creationId xmlns:a16="http://schemas.microsoft.com/office/drawing/2014/main" id="{2DAFBC95-1329-A548-A776-D45F3A7E736F}"/>
              </a:ext>
            </a:extLst>
          </p:cNvPr>
          <p:cNvSpPr>
            <a:spLocks noGrp="1"/>
          </p:cNvSpPr>
          <p:nvPr>
            <p:ph idx="1"/>
          </p:nvPr>
        </p:nvSpPr>
        <p:spPr>
          <a:xfrm>
            <a:off x="4955354" y="2682433"/>
            <a:ext cx="6282169" cy="3215749"/>
          </a:xfrm>
        </p:spPr>
        <p:txBody>
          <a:bodyPr>
            <a:normAutofit/>
          </a:bodyPr>
          <a:lstStyle/>
          <a:p>
            <a:r>
              <a:rPr lang="en-US" sz="1300" dirty="0"/>
              <a:t>Are bees really dying out?</a:t>
            </a:r>
            <a:endParaRPr lang="en-US" sz="1300" b="0" dirty="0">
              <a:effectLst/>
            </a:endParaRPr>
          </a:p>
          <a:p>
            <a:endParaRPr lang="en-US" sz="1300" dirty="0"/>
          </a:p>
          <a:p>
            <a:r>
              <a:rPr lang="en-US" sz="1300" dirty="0"/>
              <a:t>Can we relate the bee die out to a rise in industrialization?</a:t>
            </a:r>
            <a:endParaRPr lang="en-US" sz="1300" b="0" dirty="0">
              <a:effectLst/>
            </a:endParaRPr>
          </a:p>
          <a:p>
            <a:endParaRPr lang="en-US" sz="1300" dirty="0"/>
          </a:p>
          <a:p>
            <a:r>
              <a:rPr lang="en-US" sz="1300" dirty="0"/>
              <a:t>Does climate affect the bee die out?</a:t>
            </a:r>
          </a:p>
          <a:p>
            <a:endParaRPr lang="en-US" sz="1300" dirty="0"/>
          </a:p>
          <a:p>
            <a:r>
              <a:rPr lang="en-US" sz="1300" dirty="0"/>
              <a:t>What if it’s cell phones??</a:t>
            </a:r>
            <a:endParaRPr lang="en-US" sz="1300" b="0" dirty="0">
              <a:effectLst/>
            </a:endParaRPr>
          </a:p>
          <a:p>
            <a:endParaRPr lang="en-US" sz="1300" b="0" dirty="0">
              <a:effectLst/>
            </a:endParaRPr>
          </a:p>
          <a:p>
            <a:r>
              <a:rPr lang="en-US" sz="1300" dirty="0"/>
              <a:t>Is it too late to save the bees?!?</a:t>
            </a:r>
            <a:endParaRPr lang="en-US" sz="1300" b="0" dirty="0">
              <a:effectLst/>
            </a:endParaRPr>
          </a:p>
          <a:p>
            <a:pPr marL="0" indent="0">
              <a:buNone/>
            </a:pPr>
            <a:br>
              <a:rPr lang="en-US" sz="1300" dirty="0"/>
            </a:br>
            <a:endParaRPr lang="en-US" sz="1300" dirty="0"/>
          </a:p>
        </p:txBody>
      </p:sp>
    </p:spTree>
    <p:extLst>
      <p:ext uri="{BB962C8B-B14F-4D97-AF65-F5344CB8AC3E}">
        <p14:creationId xmlns:p14="http://schemas.microsoft.com/office/powerpoint/2010/main" val="655537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7DC274C-6386-E649-AFFF-28D4DD940964}"/>
              </a:ext>
            </a:extLst>
          </p:cNvPr>
          <p:cNvPicPr>
            <a:picLocks noGrp="1" noChangeAspect="1"/>
          </p:cNvPicPr>
          <p:nvPr>
            <p:ph idx="1"/>
          </p:nvPr>
        </p:nvPicPr>
        <p:blipFill>
          <a:blip r:embed="rId2"/>
          <a:stretch>
            <a:fillRect/>
          </a:stretch>
        </p:blipFill>
        <p:spPr>
          <a:xfrm>
            <a:off x="663557" y="10"/>
            <a:ext cx="10864905" cy="6857990"/>
          </a:xfrm>
          <a:prstGeom prst="rect">
            <a:avLst/>
          </a:prstGeom>
        </p:spPr>
      </p:pic>
      <p:sp>
        <p:nvSpPr>
          <p:cNvPr id="2" name="Title 1">
            <a:extLst>
              <a:ext uri="{FF2B5EF4-FFF2-40B4-BE49-F238E27FC236}">
                <a16:creationId xmlns:a16="http://schemas.microsoft.com/office/drawing/2014/main" id="{1390FD91-119F-014F-9DF2-88836DEBD801}"/>
              </a:ext>
            </a:extLst>
          </p:cNvPr>
          <p:cNvSpPr>
            <a:spLocks noGrp="1"/>
          </p:cNvSpPr>
          <p:nvPr>
            <p:ph type="title"/>
          </p:nvPr>
        </p:nvSpPr>
        <p:spPr>
          <a:xfrm>
            <a:off x="640080" y="640080"/>
            <a:ext cx="2873682" cy="2709275"/>
          </a:xfrm>
          <a:prstGeom prst="ellipse">
            <a:avLst/>
          </a:prstGeom>
          <a:solidFill>
            <a:srgbClr val="231815"/>
          </a:solidFill>
          <a:ln w="174625" cmpd="thinThick">
            <a:solidFill>
              <a:srgbClr val="231815"/>
            </a:solidFill>
          </a:ln>
        </p:spPr>
        <p:txBody>
          <a:bodyPr vert="horz" lIns="91440" tIns="45720" rIns="91440" bIns="45720" rtlCol="0" anchor="ctr">
            <a:normAutofit/>
          </a:bodyPr>
          <a:lstStyle/>
          <a:p>
            <a:pPr algn="ctr"/>
            <a:r>
              <a:rPr lang="en-US" sz="2800" dirty="0">
                <a:solidFill>
                  <a:srgbClr val="FFFFFF"/>
                </a:solidFill>
              </a:rPr>
              <a:t>Overview of Bee Data</a:t>
            </a:r>
            <a:br>
              <a:rPr lang="en-US" sz="2800" dirty="0">
                <a:solidFill>
                  <a:srgbClr val="FFFFFF"/>
                </a:solidFill>
              </a:rPr>
            </a:br>
            <a:r>
              <a:rPr lang="en-US" sz="2800" dirty="0">
                <a:solidFill>
                  <a:srgbClr val="FFFFFF"/>
                </a:solidFill>
              </a:rPr>
              <a:t>Kathy Cashen</a:t>
            </a:r>
          </a:p>
        </p:txBody>
      </p:sp>
    </p:spTree>
    <p:extLst>
      <p:ext uri="{BB962C8B-B14F-4D97-AF65-F5344CB8AC3E}">
        <p14:creationId xmlns:p14="http://schemas.microsoft.com/office/powerpoint/2010/main" val="8114388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D1118-2B30-DB45-8A98-9C8A5D96493C}"/>
              </a:ext>
            </a:extLst>
          </p:cNvPr>
          <p:cNvSpPr>
            <a:spLocks noGrp="1"/>
          </p:cNvSpPr>
          <p:nvPr>
            <p:ph type="title"/>
          </p:nvPr>
        </p:nvSpPr>
        <p:spPr>
          <a:xfrm>
            <a:off x="648929" y="629266"/>
            <a:ext cx="5127031" cy="1676603"/>
          </a:xfrm>
        </p:spPr>
        <p:txBody>
          <a:bodyPr>
            <a:normAutofit fontScale="90000"/>
          </a:bodyPr>
          <a:lstStyle/>
          <a:p>
            <a:pPr algn="ctr"/>
            <a:r>
              <a:rPr lang="en-US" sz="3700" dirty="0"/>
              <a:t>Bee Informed Partnership</a:t>
            </a:r>
            <a:br>
              <a:rPr lang="en-US" sz="3700" dirty="0"/>
            </a:br>
            <a:br>
              <a:rPr lang="en-US" sz="3700" dirty="0"/>
            </a:br>
            <a:br>
              <a:rPr lang="en-US" sz="3700" dirty="0"/>
            </a:br>
            <a:endParaRPr lang="en-US" sz="3700" dirty="0"/>
          </a:p>
        </p:txBody>
      </p:sp>
      <p:sp>
        <p:nvSpPr>
          <p:cNvPr id="3" name="Content Placeholder 2">
            <a:extLst>
              <a:ext uri="{FF2B5EF4-FFF2-40B4-BE49-F238E27FC236}">
                <a16:creationId xmlns:a16="http://schemas.microsoft.com/office/drawing/2014/main" id="{1049A2FA-183C-7D43-964A-C410FC8ADEAC}"/>
              </a:ext>
            </a:extLst>
          </p:cNvPr>
          <p:cNvSpPr>
            <a:spLocks noGrp="1"/>
          </p:cNvSpPr>
          <p:nvPr>
            <p:ph idx="1"/>
          </p:nvPr>
        </p:nvSpPr>
        <p:spPr>
          <a:xfrm>
            <a:off x="648931" y="1536290"/>
            <a:ext cx="5127029" cy="3785419"/>
          </a:xfrm>
        </p:spPr>
        <p:txBody>
          <a:bodyPr>
            <a:normAutofit fontScale="70000" lnSpcReduction="20000"/>
          </a:bodyPr>
          <a:lstStyle/>
          <a:p>
            <a:pPr marL="0" indent="0">
              <a:buNone/>
            </a:pPr>
            <a:r>
              <a:rPr lang="en-US" dirty="0"/>
              <a:t>The Bee Informed Partnership is a collaboration of efforts across the country from some of the leading research labs and universities in agriculture and science to better understand honey bee declines in the United States.</a:t>
            </a:r>
          </a:p>
          <a:p>
            <a:pPr marL="0" indent="0">
              <a:buNone/>
            </a:pPr>
            <a:r>
              <a:rPr lang="en-US" dirty="0"/>
              <a:t>One of the Bee Informed Partnership’s major focuses is to bring together several disciplines to study ways to keep honey bee colonies healthy. One way we try to help all beekeepers is by conducting annual surveys and sharing the results with the beekeeping community. Our flagship service, The Bee Informed National Management Survey, reflects this goal.</a:t>
            </a:r>
            <a:endParaRPr lang="en-US" sz="2600" dirty="0"/>
          </a:p>
        </p:txBody>
      </p:sp>
      <p:pic>
        <p:nvPicPr>
          <p:cNvPr id="4" name="Picture 3">
            <a:extLst>
              <a:ext uri="{FF2B5EF4-FFF2-40B4-BE49-F238E27FC236}">
                <a16:creationId xmlns:a16="http://schemas.microsoft.com/office/drawing/2014/main" id="{6F386645-227A-7A44-A56F-CDBDB9470508}"/>
              </a:ext>
            </a:extLst>
          </p:cNvPr>
          <p:cNvPicPr>
            <a:picLocks noChangeAspect="1"/>
          </p:cNvPicPr>
          <p:nvPr/>
        </p:nvPicPr>
        <p:blipFill rotWithShape="1">
          <a:blip r:embed="rId3"/>
          <a:srcRect l="12298" r="12059" b="-1"/>
          <a:stretch/>
        </p:blipFill>
        <p:spPr>
          <a:xfrm>
            <a:off x="6090613" y="640082"/>
            <a:ext cx="5461724" cy="5577837"/>
          </a:xfrm>
          <a:prstGeom prst="rect">
            <a:avLst/>
          </a:prstGeom>
          <a:effectLst/>
        </p:spPr>
      </p:pic>
      <p:sp>
        <p:nvSpPr>
          <p:cNvPr id="5" name="Rectangle 4">
            <a:extLst>
              <a:ext uri="{FF2B5EF4-FFF2-40B4-BE49-F238E27FC236}">
                <a16:creationId xmlns:a16="http://schemas.microsoft.com/office/drawing/2014/main" id="{CE40D9F5-7A59-974C-919D-812F4A006059}"/>
              </a:ext>
            </a:extLst>
          </p:cNvPr>
          <p:cNvSpPr/>
          <p:nvPr/>
        </p:nvSpPr>
        <p:spPr>
          <a:xfrm>
            <a:off x="7792637" y="5848587"/>
            <a:ext cx="2586285" cy="646331"/>
          </a:xfrm>
          <a:prstGeom prst="rect">
            <a:avLst/>
          </a:prstGeom>
        </p:spPr>
        <p:txBody>
          <a:bodyPr wrap="none">
            <a:spAutoFit/>
          </a:bodyPr>
          <a:lstStyle/>
          <a:p>
            <a:r>
              <a:rPr lang="en-US" dirty="0">
                <a:hlinkClick r:id="rId4"/>
              </a:rPr>
              <a:t>https://beeinformed.org/</a:t>
            </a:r>
            <a:endParaRPr lang="en-US" dirty="0"/>
          </a:p>
          <a:p>
            <a:pPr algn="ctr"/>
            <a:r>
              <a:rPr lang="en-US" dirty="0"/>
              <a:t>a hive of information</a:t>
            </a:r>
          </a:p>
        </p:txBody>
      </p:sp>
    </p:spTree>
    <p:extLst>
      <p:ext uri="{BB962C8B-B14F-4D97-AF65-F5344CB8AC3E}">
        <p14:creationId xmlns:p14="http://schemas.microsoft.com/office/powerpoint/2010/main" val="1469173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56166ACB-2AB0-B545-B765-6F914E99F2F7}"/>
              </a:ext>
            </a:extLst>
          </p:cNvPr>
          <p:cNvSpPr/>
          <p:nvPr/>
        </p:nvSpPr>
        <p:spPr>
          <a:xfrm>
            <a:off x="8204886" y="2928135"/>
            <a:ext cx="3892379" cy="3608589"/>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a:p>
            <a:endParaRPr lang="en-US" dirty="0"/>
          </a:p>
        </p:txBody>
      </p:sp>
      <p:sp>
        <p:nvSpPr>
          <p:cNvPr id="2" name="Title 1">
            <a:extLst>
              <a:ext uri="{FF2B5EF4-FFF2-40B4-BE49-F238E27FC236}">
                <a16:creationId xmlns:a16="http://schemas.microsoft.com/office/drawing/2014/main" id="{0ECD1118-2B30-DB45-8A98-9C8A5D96493C}"/>
              </a:ext>
            </a:extLst>
          </p:cNvPr>
          <p:cNvSpPr>
            <a:spLocks noGrp="1"/>
          </p:cNvSpPr>
          <p:nvPr>
            <p:ph type="title"/>
          </p:nvPr>
        </p:nvSpPr>
        <p:spPr>
          <a:xfrm>
            <a:off x="838200" y="365125"/>
            <a:ext cx="10515600" cy="1325563"/>
          </a:xfrm>
        </p:spPr>
        <p:txBody>
          <a:bodyPr/>
          <a:lstStyle/>
          <a:p>
            <a:pPr algn="ctr"/>
            <a:r>
              <a:rPr lang="en-US" dirty="0"/>
              <a:t>Our Bee Data</a:t>
            </a:r>
          </a:p>
        </p:txBody>
      </p:sp>
      <p:sp>
        <p:nvSpPr>
          <p:cNvPr id="3" name="Content Placeholder 2">
            <a:extLst>
              <a:ext uri="{FF2B5EF4-FFF2-40B4-BE49-F238E27FC236}">
                <a16:creationId xmlns:a16="http://schemas.microsoft.com/office/drawing/2014/main" id="{1049A2FA-183C-7D43-964A-C410FC8ADEAC}"/>
              </a:ext>
            </a:extLst>
          </p:cNvPr>
          <p:cNvSpPr>
            <a:spLocks noGrp="1"/>
          </p:cNvSpPr>
          <p:nvPr>
            <p:ph idx="1"/>
          </p:nvPr>
        </p:nvSpPr>
        <p:spPr>
          <a:xfrm>
            <a:off x="622443" y="1298584"/>
            <a:ext cx="10515600" cy="5061744"/>
          </a:xfrm>
        </p:spPr>
        <p:txBody>
          <a:bodyPr>
            <a:normAutofit/>
          </a:bodyPr>
          <a:lstStyle/>
          <a:p>
            <a:r>
              <a:rPr lang="en-US" sz="1800" dirty="0"/>
              <a:t>Data is reported at a </a:t>
            </a:r>
            <a:r>
              <a:rPr lang="en-US" sz="1800" b="1" dirty="0"/>
              <a:t>managed</a:t>
            </a:r>
            <a:r>
              <a:rPr lang="en-US" sz="1800" dirty="0"/>
              <a:t> colony level</a:t>
            </a:r>
            <a:endParaRPr lang="en-US" sz="1400" dirty="0"/>
          </a:p>
          <a:p>
            <a:r>
              <a:rPr lang="en-US" sz="1800" dirty="0"/>
              <a:t>estimated 2.74 million managed colonies in the USA</a:t>
            </a:r>
          </a:p>
          <a:p>
            <a:r>
              <a:rPr lang="en-US" sz="1800" dirty="0"/>
              <a:t>Average number of survey respondents  is 5,900 collectively managing ~414,000 colonies</a:t>
            </a:r>
            <a:r>
              <a:rPr lang="en-US" dirty="0"/>
              <a:t> </a:t>
            </a:r>
            <a:endParaRPr lang="en-US" sz="1800" dirty="0"/>
          </a:p>
          <a:p>
            <a:r>
              <a:rPr lang="en-US" sz="1800" dirty="0"/>
              <a:t>2 data sets</a:t>
            </a:r>
          </a:p>
          <a:p>
            <a:pPr lvl="1"/>
            <a:r>
              <a:rPr lang="en-US" sz="1800" dirty="0"/>
              <a:t>2011-2014 as baseline with 50 states reporting</a:t>
            </a:r>
          </a:p>
          <a:p>
            <a:pPr lvl="1"/>
            <a:r>
              <a:rPr lang="en-US" sz="1800" dirty="0"/>
              <a:t>2014-2018 as primary focus with 45 states reporting</a:t>
            </a:r>
          </a:p>
          <a:p>
            <a:r>
              <a:rPr lang="en-US" sz="1800" dirty="0"/>
              <a:t>2015-2018 mean for bee colony loss across the US is 43%</a:t>
            </a:r>
          </a:p>
          <a:p>
            <a:pPr lvl="1"/>
            <a:r>
              <a:rPr lang="en-US" sz="1800" dirty="0"/>
              <a:t>UP from 2011-2014 mean loss of 41%</a:t>
            </a:r>
          </a:p>
          <a:p>
            <a:pPr lvl="1"/>
            <a:r>
              <a:rPr lang="en-US" sz="1800" dirty="0"/>
              <a:t>Reflects a 10 year high!</a:t>
            </a:r>
          </a:p>
          <a:p>
            <a:r>
              <a:rPr lang="en-US" sz="2200" dirty="0"/>
              <a:t>Max loss for 2015-2018 lower than previous period</a:t>
            </a:r>
          </a:p>
          <a:p>
            <a:pPr lvl="1"/>
            <a:r>
              <a:rPr lang="en-US" sz="1800" dirty="0"/>
              <a:t>71% (Arizona) vs 82% (D.C)</a:t>
            </a:r>
          </a:p>
          <a:p>
            <a:r>
              <a:rPr lang="en-US" sz="2200" dirty="0"/>
              <a:t>Min loss 2015 – 2018 higher than previous period</a:t>
            </a:r>
          </a:p>
          <a:p>
            <a:pPr lvl="1"/>
            <a:r>
              <a:rPr lang="en-US" sz="1800" dirty="0"/>
              <a:t>17% vs 27% ( both Hawaii)</a:t>
            </a:r>
          </a:p>
          <a:p>
            <a:pPr marL="0" indent="0">
              <a:buNone/>
            </a:pPr>
            <a:endParaRPr lang="en-US" sz="2200" dirty="0"/>
          </a:p>
          <a:p>
            <a:pPr marL="0" indent="0">
              <a:buNone/>
            </a:pPr>
            <a:endParaRPr lang="en-US" sz="2200" dirty="0"/>
          </a:p>
        </p:txBody>
      </p:sp>
      <p:pic>
        <p:nvPicPr>
          <p:cNvPr id="4" name="Picture 3">
            <a:extLst>
              <a:ext uri="{FF2B5EF4-FFF2-40B4-BE49-F238E27FC236}">
                <a16:creationId xmlns:a16="http://schemas.microsoft.com/office/drawing/2014/main" id="{E4D1F0D7-4967-484C-936A-1BC1D872C21D}"/>
              </a:ext>
            </a:extLst>
          </p:cNvPr>
          <p:cNvPicPr>
            <a:picLocks noChangeAspect="1"/>
          </p:cNvPicPr>
          <p:nvPr/>
        </p:nvPicPr>
        <p:blipFill>
          <a:blip r:embed="rId3"/>
          <a:stretch>
            <a:fillRect/>
          </a:stretch>
        </p:blipFill>
        <p:spPr>
          <a:xfrm>
            <a:off x="9425116" y="3154363"/>
            <a:ext cx="1422400" cy="1422400"/>
          </a:xfrm>
          <a:prstGeom prst="rect">
            <a:avLst/>
          </a:prstGeom>
        </p:spPr>
      </p:pic>
      <p:sp>
        <p:nvSpPr>
          <p:cNvPr id="10" name="TextBox 9">
            <a:extLst>
              <a:ext uri="{FF2B5EF4-FFF2-40B4-BE49-F238E27FC236}">
                <a16:creationId xmlns:a16="http://schemas.microsoft.com/office/drawing/2014/main" id="{E3644CE3-3F7B-BA49-8EAB-4DD762CACAF9}"/>
              </a:ext>
            </a:extLst>
          </p:cNvPr>
          <p:cNvSpPr txBox="1"/>
          <p:nvPr/>
        </p:nvSpPr>
        <p:spPr>
          <a:xfrm>
            <a:off x="8290645" y="4711700"/>
            <a:ext cx="3702360" cy="1231106"/>
          </a:xfrm>
          <a:prstGeom prst="rect">
            <a:avLst/>
          </a:prstGeom>
          <a:noFill/>
        </p:spPr>
        <p:txBody>
          <a:bodyPr wrap="none" rtlCol="0">
            <a:spAutoFit/>
          </a:bodyPr>
          <a:lstStyle/>
          <a:p>
            <a:pPr algn="ctr"/>
            <a:r>
              <a:rPr lang="en-US" sz="1400" dirty="0"/>
              <a:t>But don’t bees die in the in winter anyway?</a:t>
            </a:r>
          </a:p>
          <a:p>
            <a:pPr algn="ctr"/>
            <a:r>
              <a:rPr lang="en-US" sz="1400" dirty="0"/>
              <a:t>NOT ALL Bees!</a:t>
            </a:r>
          </a:p>
          <a:p>
            <a:pPr algn="ctr"/>
            <a:r>
              <a:rPr lang="en-US" sz="1400" dirty="0"/>
              <a:t>The accepted average winter die off is only 16%</a:t>
            </a:r>
          </a:p>
          <a:p>
            <a:pPr algn="ctr"/>
            <a:r>
              <a:rPr lang="en-US" sz="1400" dirty="0"/>
              <a:t>Though previously it was closer to 10%</a:t>
            </a:r>
          </a:p>
          <a:p>
            <a:endParaRPr lang="en-US" b="1" dirty="0"/>
          </a:p>
        </p:txBody>
      </p:sp>
      <p:sp>
        <p:nvSpPr>
          <p:cNvPr id="12" name="Rectangle 11">
            <a:extLst>
              <a:ext uri="{FF2B5EF4-FFF2-40B4-BE49-F238E27FC236}">
                <a16:creationId xmlns:a16="http://schemas.microsoft.com/office/drawing/2014/main" id="{E092E8B1-A4CA-4947-9A37-B0DB535D4722}"/>
              </a:ext>
            </a:extLst>
          </p:cNvPr>
          <p:cNvSpPr/>
          <p:nvPr/>
        </p:nvSpPr>
        <p:spPr>
          <a:xfrm>
            <a:off x="8780979" y="6144884"/>
            <a:ext cx="6096000" cy="215444"/>
          </a:xfrm>
          <a:prstGeom prst="rect">
            <a:avLst/>
          </a:prstGeom>
        </p:spPr>
        <p:txBody>
          <a:bodyPr>
            <a:spAutoFit/>
          </a:bodyPr>
          <a:lstStyle/>
          <a:p>
            <a:r>
              <a:rPr lang="en-US" sz="800" dirty="0">
                <a:hlinkClick r:id="rId4"/>
              </a:rPr>
              <a:t>https://americanbeejournal.com/beekeeping-by-the-numbers-2/</a:t>
            </a:r>
            <a:endParaRPr lang="en-US" sz="800" dirty="0"/>
          </a:p>
        </p:txBody>
      </p:sp>
    </p:spTree>
    <p:extLst>
      <p:ext uri="{BB962C8B-B14F-4D97-AF65-F5344CB8AC3E}">
        <p14:creationId xmlns:p14="http://schemas.microsoft.com/office/powerpoint/2010/main" val="3024820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0372D5-603B-2B47-A6B6-36A10ED64228}"/>
              </a:ext>
            </a:extLst>
          </p:cNvPr>
          <p:cNvSpPr>
            <a:spLocks noGrp="1"/>
          </p:cNvSpPr>
          <p:nvPr>
            <p:ph idx="1"/>
          </p:nvPr>
        </p:nvSpPr>
        <p:spPr/>
        <p:txBody>
          <a:bodyPr/>
          <a:lstStyle/>
          <a:p>
            <a:pPr marL="0" indent="0">
              <a:buNone/>
            </a:pPr>
            <a:r>
              <a:rPr lang="en-US" dirty="0"/>
              <a:t> </a:t>
            </a:r>
          </a:p>
        </p:txBody>
      </p:sp>
      <p:pic>
        <p:nvPicPr>
          <p:cNvPr id="7" name="Picture 6">
            <a:extLst>
              <a:ext uri="{FF2B5EF4-FFF2-40B4-BE49-F238E27FC236}">
                <a16:creationId xmlns:a16="http://schemas.microsoft.com/office/drawing/2014/main" id="{226CD7AD-B3C4-6F46-9486-247759EB032A}"/>
              </a:ext>
            </a:extLst>
          </p:cNvPr>
          <p:cNvPicPr>
            <a:picLocks noChangeAspect="1"/>
          </p:cNvPicPr>
          <p:nvPr/>
        </p:nvPicPr>
        <p:blipFill>
          <a:blip r:embed="rId2"/>
          <a:stretch>
            <a:fillRect/>
          </a:stretch>
        </p:blipFill>
        <p:spPr>
          <a:xfrm>
            <a:off x="358982" y="366357"/>
            <a:ext cx="5016844" cy="3966315"/>
          </a:xfrm>
          <a:prstGeom prst="rect">
            <a:avLst/>
          </a:prstGeom>
        </p:spPr>
      </p:pic>
      <p:pic>
        <p:nvPicPr>
          <p:cNvPr id="9" name="Picture 8">
            <a:extLst>
              <a:ext uri="{FF2B5EF4-FFF2-40B4-BE49-F238E27FC236}">
                <a16:creationId xmlns:a16="http://schemas.microsoft.com/office/drawing/2014/main" id="{E1E6D964-732E-8445-88B0-44C6FB4E5078}"/>
              </a:ext>
            </a:extLst>
          </p:cNvPr>
          <p:cNvPicPr>
            <a:picLocks noChangeAspect="1"/>
          </p:cNvPicPr>
          <p:nvPr/>
        </p:nvPicPr>
        <p:blipFill>
          <a:blip r:embed="rId3"/>
          <a:stretch>
            <a:fillRect/>
          </a:stretch>
        </p:blipFill>
        <p:spPr>
          <a:xfrm>
            <a:off x="7163113" y="352759"/>
            <a:ext cx="4669905" cy="3919477"/>
          </a:xfrm>
          <a:prstGeom prst="rect">
            <a:avLst/>
          </a:prstGeom>
        </p:spPr>
      </p:pic>
      <p:sp>
        <p:nvSpPr>
          <p:cNvPr id="10" name="TextBox 9">
            <a:extLst>
              <a:ext uri="{FF2B5EF4-FFF2-40B4-BE49-F238E27FC236}">
                <a16:creationId xmlns:a16="http://schemas.microsoft.com/office/drawing/2014/main" id="{7B146829-5A6A-C344-972E-DB1328EEA320}"/>
              </a:ext>
            </a:extLst>
          </p:cNvPr>
          <p:cNvSpPr txBox="1"/>
          <p:nvPr/>
        </p:nvSpPr>
        <p:spPr>
          <a:xfrm>
            <a:off x="295621" y="4931652"/>
            <a:ext cx="3931269" cy="646331"/>
          </a:xfrm>
          <a:prstGeom prst="rect">
            <a:avLst/>
          </a:prstGeom>
          <a:noFill/>
        </p:spPr>
        <p:txBody>
          <a:bodyPr wrap="none" rtlCol="0">
            <a:spAutoFit/>
          </a:bodyPr>
          <a:lstStyle/>
          <a:p>
            <a:pPr algn="ctr"/>
            <a:r>
              <a:rPr lang="en-US" sz="3600" dirty="0"/>
              <a:t>Heat Maps of Death</a:t>
            </a:r>
          </a:p>
        </p:txBody>
      </p:sp>
      <p:pic>
        <p:nvPicPr>
          <p:cNvPr id="12" name="Picture 11">
            <a:extLst>
              <a:ext uri="{FF2B5EF4-FFF2-40B4-BE49-F238E27FC236}">
                <a16:creationId xmlns:a16="http://schemas.microsoft.com/office/drawing/2014/main" id="{0824FA81-1606-5840-A6CC-0E1A64874EEE}"/>
              </a:ext>
            </a:extLst>
          </p:cNvPr>
          <p:cNvPicPr>
            <a:picLocks noChangeAspect="1"/>
          </p:cNvPicPr>
          <p:nvPr/>
        </p:nvPicPr>
        <p:blipFill>
          <a:blip r:embed="rId4"/>
          <a:stretch>
            <a:fillRect/>
          </a:stretch>
        </p:blipFill>
        <p:spPr>
          <a:xfrm>
            <a:off x="4226890" y="3795850"/>
            <a:ext cx="4445000" cy="2857500"/>
          </a:xfrm>
          <a:prstGeom prst="rect">
            <a:avLst/>
          </a:prstGeom>
        </p:spPr>
      </p:pic>
      <p:sp>
        <p:nvSpPr>
          <p:cNvPr id="13" name="TextBox 12">
            <a:extLst>
              <a:ext uri="{FF2B5EF4-FFF2-40B4-BE49-F238E27FC236}">
                <a16:creationId xmlns:a16="http://schemas.microsoft.com/office/drawing/2014/main" id="{42A6358C-D78F-8F40-87A9-E6A552614698}"/>
              </a:ext>
            </a:extLst>
          </p:cNvPr>
          <p:cNvSpPr txBox="1"/>
          <p:nvPr/>
        </p:nvSpPr>
        <p:spPr>
          <a:xfrm>
            <a:off x="9147410" y="4804262"/>
            <a:ext cx="2913170" cy="646331"/>
          </a:xfrm>
          <a:prstGeom prst="rect">
            <a:avLst/>
          </a:prstGeom>
          <a:noFill/>
        </p:spPr>
        <p:txBody>
          <a:bodyPr wrap="none" rtlCol="0">
            <a:spAutoFit/>
          </a:bodyPr>
          <a:lstStyle/>
          <a:p>
            <a:r>
              <a:rPr lang="en-US" dirty="0"/>
              <a:t>17 States show improvement</a:t>
            </a:r>
          </a:p>
          <a:p>
            <a:r>
              <a:rPr lang="en-US" dirty="0"/>
              <a:t>62% decline</a:t>
            </a:r>
          </a:p>
        </p:txBody>
      </p:sp>
    </p:spTree>
    <p:extLst>
      <p:ext uri="{BB962C8B-B14F-4D97-AF65-F5344CB8AC3E}">
        <p14:creationId xmlns:p14="http://schemas.microsoft.com/office/powerpoint/2010/main" val="819313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2671</TotalTime>
  <Words>1116</Words>
  <Application>Microsoft Macintosh PowerPoint</Application>
  <PresentationFormat>Widescreen</PresentationFormat>
  <Paragraphs>172</Paragraphs>
  <Slides>34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Calibri Light</vt:lpstr>
      <vt:lpstr>Times New Roman</vt:lpstr>
      <vt:lpstr>Office Theme</vt:lpstr>
      <vt:lpstr>Correlation Between Decrease in Bee Colony/Bee Population and Factors Related to Rising Industrialization</vt:lpstr>
      <vt:lpstr>Project Team   </vt:lpstr>
      <vt:lpstr>Why Bees?</vt:lpstr>
      <vt:lpstr>What Do the Specialists Think? </vt:lpstr>
      <vt:lpstr>Hypothesis ( AKA Questions We’re Trying to Answer)</vt:lpstr>
      <vt:lpstr>Overview of Bee Data Kathy Cashen</vt:lpstr>
      <vt:lpstr>Bee Informed Partnership   </vt:lpstr>
      <vt:lpstr>Our Bee Data</vt:lpstr>
      <vt:lpstr>PowerPoint Presentation</vt:lpstr>
      <vt:lpstr>Bees and the Human Factor – Sherwin Macalintal</vt:lpstr>
      <vt:lpstr>Top 5 States based on Total Loss of Bee Colonies</vt:lpstr>
      <vt:lpstr>PowerPoint Presentation</vt:lpstr>
      <vt:lpstr>Top 5 States on Population vs. Lost Bee Colonies</vt:lpstr>
      <vt:lpstr>Top 5 States on Population Density vs. Lost Bee Colonies</vt:lpstr>
      <vt:lpstr>Top 5 States on Population Density vs. Lost Bee Colonies</vt:lpstr>
      <vt:lpstr>Bees and Human Population Density</vt:lpstr>
      <vt:lpstr>Bees and Weather – Marcel Walker</vt:lpstr>
      <vt:lpstr>Comparison of hot and cold environments touching water- similar survival rate</vt:lpstr>
      <vt:lpstr>Comparison on mountain and green states- 2x higher survival rate in the hot region</vt:lpstr>
      <vt:lpstr>Comparison of cold and hot states touching mostly touching water – 35x higher survival rate in the hot region</vt:lpstr>
      <vt:lpstr>Comparison of regions hot mostly touching water and cold mostly not touching water- 35x higher survival rate in the hot area touching water</vt:lpstr>
      <vt:lpstr>United States comparing all regions</vt:lpstr>
      <vt:lpstr>Conclusions</vt:lpstr>
      <vt:lpstr>PowerPoint Presentation</vt:lpstr>
      <vt:lpstr>Total Cell Phone Towers vs Avg Total Bee Colonies by State</vt:lpstr>
      <vt:lpstr>Total Towers vs Avg Unknown Bee Colony Loss By State</vt:lpstr>
      <vt:lpstr>Total Cell Towers vs Avg Percent Loss of Bee Colonies by State</vt:lpstr>
      <vt:lpstr>Conclusions</vt:lpstr>
      <vt:lpstr>In Conclusion (Bee concerned, honey!)</vt:lpstr>
      <vt:lpstr>5 Simple, Easy Actions </vt:lpstr>
      <vt:lpstr>With special thanks to:</vt:lpstr>
      <vt:lpstr>Backup </vt:lpstr>
      <vt:lpstr>In case you’re wondering…</vt:lpstr>
      <vt:lpstr>Bee data tables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Kathy Cashen</dc:creator>
  <cp:lastModifiedBy>Kathy Cashen</cp:lastModifiedBy>
  <cp:revision>42</cp:revision>
  <dcterms:created xsi:type="dcterms:W3CDTF">2019-10-07T18:15:09Z</dcterms:created>
  <dcterms:modified xsi:type="dcterms:W3CDTF">2019-10-10T00:56:17Z</dcterms:modified>
</cp:coreProperties>
</file>